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4"/>
  </p:notesMasterIdLst>
  <p:sldIdLst>
    <p:sldId id="256" r:id="rId2"/>
    <p:sldId id="257" r:id="rId3"/>
    <p:sldId id="258" r:id="rId4"/>
    <p:sldId id="267" r:id="rId5"/>
    <p:sldId id="268" r:id="rId6"/>
    <p:sldId id="269" r:id="rId7"/>
    <p:sldId id="271" r:id="rId8"/>
    <p:sldId id="273" r:id="rId9"/>
    <p:sldId id="274" r:id="rId10"/>
    <p:sldId id="272" r:id="rId11"/>
    <p:sldId id="287" r:id="rId12"/>
    <p:sldId id="288" r:id="rId13"/>
    <p:sldId id="270" r:id="rId14"/>
    <p:sldId id="277" r:id="rId15"/>
    <p:sldId id="259" r:id="rId16"/>
    <p:sldId id="260" r:id="rId17"/>
    <p:sldId id="278" r:id="rId18"/>
    <p:sldId id="279" r:id="rId19"/>
    <p:sldId id="280" r:id="rId20"/>
    <p:sldId id="261" r:id="rId21"/>
    <p:sldId id="262" r:id="rId22"/>
    <p:sldId id="281" r:id="rId23"/>
    <p:sldId id="282" r:id="rId24"/>
    <p:sldId id="263" r:id="rId25"/>
    <p:sldId id="275" r:id="rId26"/>
    <p:sldId id="276" r:id="rId27"/>
    <p:sldId id="265" r:id="rId28"/>
    <p:sldId id="285" r:id="rId29"/>
    <p:sldId id="283" r:id="rId30"/>
    <p:sldId id="284" r:id="rId31"/>
    <p:sldId id="266" r:id="rId32"/>
    <p:sldId id="286" r:id="rId3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50"/>
    <a:srgbClr val="003C2B"/>
    <a:srgbClr val="1D7F35"/>
    <a:srgbClr val="DE7246"/>
    <a:srgbClr val="EEFBF2"/>
    <a:srgbClr val="3240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4" d="100"/>
          <a:sy n="114" d="100"/>
        </p:scale>
        <p:origin x="396" y="114"/>
      </p:cViewPr>
      <p:guideLst/>
    </p:cSldViewPr>
  </p:slideViewPr>
  <p:notesTextViewPr>
    <p:cViewPr>
      <p:scale>
        <a:sx n="1" d="1"/>
        <a:sy n="1" d="1"/>
      </p:scale>
      <p:origin x="0" y="0"/>
    </p:cViewPr>
  </p:notesTextViewPr>
  <p:notesViewPr>
    <p:cSldViewPr snapToGrid="0">
      <p:cViewPr varScale="1">
        <p:scale>
          <a:sx n="87" d="100"/>
          <a:sy n="87" d="100"/>
        </p:scale>
        <p:origin x="2988"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C481C6-A075-49FB-BDF0-F2BBB160056D}" type="datetimeFigureOut">
              <a:rPr lang="fr-FR" smtClean="0"/>
              <a:t>30/06/2021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143B32-6F89-4213-A986-27D9D718287A}" type="slidenum">
              <a:rPr lang="fr-FR" smtClean="0"/>
              <a:t>‹N°›</a:t>
            </a:fld>
            <a:endParaRPr lang="fr-FR"/>
          </a:p>
        </p:txBody>
      </p:sp>
    </p:spTree>
    <p:extLst>
      <p:ext uri="{BB962C8B-B14F-4D97-AF65-F5344CB8AC3E}">
        <p14:creationId xmlns:p14="http://schemas.microsoft.com/office/powerpoint/2010/main" val="2690034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pic>
        <p:nvPicPr>
          <p:cNvPr id="14" name="Image 13">
            <a:extLst>
              <a:ext uri="{FF2B5EF4-FFF2-40B4-BE49-F238E27FC236}">
                <a16:creationId xmlns:a16="http://schemas.microsoft.com/office/drawing/2014/main" id="{632F425E-0913-4006-BD54-65D9018C8B5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5" y="0"/>
            <a:ext cx="12189630" cy="6858000"/>
          </a:xfrm>
          <a:prstGeom prst="rect">
            <a:avLst/>
          </a:prstGeom>
        </p:spPr>
      </p:pic>
      <p:sp>
        <p:nvSpPr>
          <p:cNvPr id="2" name="Titre 1">
            <a:extLst>
              <a:ext uri="{FF2B5EF4-FFF2-40B4-BE49-F238E27FC236}">
                <a16:creationId xmlns:a16="http://schemas.microsoft.com/office/drawing/2014/main" id="{1B5020F0-F4A7-410B-BA9C-0F29DE256BC2}"/>
              </a:ext>
            </a:extLst>
          </p:cNvPr>
          <p:cNvSpPr>
            <a:spLocks noGrp="1"/>
          </p:cNvSpPr>
          <p:nvPr>
            <p:ph type="ctrTitle"/>
          </p:nvPr>
        </p:nvSpPr>
        <p:spPr>
          <a:xfrm>
            <a:off x="0" y="3504093"/>
            <a:ext cx="12189628" cy="480131"/>
          </a:xfrm>
          <a:noFill/>
        </p:spPr>
        <p:txBody>
          <a:bodyPr wrap="square" rtlCol="0">
            <a:spAutoFit/>
          </a:bodyPr>
          <a:lstStyle>
            <a:lvl1pPr algn="ctr">
              <a:defRPr lang="fr-FR" sz="2800" b="1">
                <a:solidFill>
                  <a:srgbClr val="003C2B"/>
                </a:solidFill>
                <a:latin typeface="Verdana" panose="020B0604030504040204" pitchFamily="34" charset="0"/>
                <a:ea typeface="Verdana" panose="020B0604030504040204" pitchFamily="34" charset="0"/>
                <a:cs typeface="Tahoma" panose="020B0604030504040204" pitchFamily="34" charset="0"/>
              </a:defRPr>
            </a:lvl1pPr>
          </a:lstStyle>
          <a:p>
            <a:pPr marL="0" lvl="0" algn="ctr"/>
            <a:r>
              <a:rPr lang="fr-FR" dirty="0"/>
              <a:t>Modifiez le style du titre</a:t>
            </a:r>
          </a:p>
        </p:txBody>
      </p:sp>
      <p:sp>
        <p:nvSpPr>
          <p:cNvPr id="7" name="Espace réservé de la date 6">
            <a:extLst>
              <a:ext uri="{FF2B5EF4-FFF2-40B4-BE49-F238E27FC236}">
                <a16:creationId xmlns:a16="http://schemas.microsoft.com/office/drawing/2014/main" id="{5E69FDDB-807C-4857-BFAF-9CD4E6DB72B6}"/>
              </a:ext>
            </a:extLst>
          </p:cNvPr>
          <p:cNvSpPr>
            <a:spLocks noGrp="1"/>
          </p:cNvSpPr>
          <p:nvPr>
            <p:ph type="dt" sz="half" idx="10"/>
          </p:nvPr>
        </p:nvSpPr>
        <p:spPr/>
        <p:txBody>
          <a:bodyPr/>
          <a:lstStyle/>
          <a:p>
            <a:fld id="{D41E4C3E-C49D-4892-A7CF-245F9E01CF06}" type="datetime1">
              <a:rPr lang="fr-FR" smtClean="0"/>
              <a:t>30/06/2021</a:t>
            </a:fld>
            <a:endParaRPr lang="fr-FR"/>
          </a:p>
        </p:txBody>
      </p:sp>
      <p:sp>
        <p:nvSpPr>
          <p:cNvPr id="8" name="Espace réservé du pied de page 7">
            <a:extLst>
              <a:ext uri="{FF2B5EF4-FFF2-40B4-BE49-F238E27FC236}">
                <a16:creationId xmlns:a16="http://schemas.microsoft.com/office/drawing/2014/main" id="{3F3F536A-1A62-4B2F-96FE-4BE75CA5945D}"/>
              </a:ext>
            </a:extLst>
          </p:cNvPr>
          <p:cNvSpPr>
            <a:spLocks noGrp="1"/>
          </p:cNvSpPr>
          <p:nvPr>
            <p:ph type="ftr" sz="quarter" idx="11"/>
          </p:nvPr>
        </p:nvSpPr>
        <p:spPr/>
        <p:txBody>
          <a:bodyPr/>
          <a:lstStyle/>
          <a:p>
            <a:endParaRPr lang="fr-FR"/>
          </a:p>
        </p:txBody>
      </p:sp>
      <p:sp>
        <p:nvSpPr>
          <p:cNvPr id="12" name="Espace réservé du numéro de diapositive 5">
            <a:extLst>
              <a:ext uri="{FF2B5EF4-FFF2-40B4-BE49-F238E27FC236}">
                <a16:creationId xmlns:a16="http://schemas.microsoft.com/office/drawing/2014/main" id="{69670868-E4D4-40B5-B731-F19137E0E2D0}"/>
              </a:ext>
            </a:extLst>
          </p:cNvPr>
          <p:cNvSpPr>
            <a:spLocks noGrp="1"/>
          </p:cNvSpPr>
          <p:nvPr>
            <p:ph type="sldNum" sz="quarter" idx="12"/>
          </p:nvPr>
        </p:nvSpPr>
        <p:spPr>
          <a:xfrm>
            <a:off x="9296400" y="6356350"/>
            <a:ext cx="2743200" cy="365125"/>
          </a:xfrm>
        </p:spPr>
        <p:txBody>
          <a:bodyPr/>
          <a:lstStyle>
            <a:lvl1pPr algn="r">
              <a:defRPr/>
            </a:lvl1pPr>
          </a:lstStyle>
          <a:p>
            <a:fld id="{F6E0D31A-37B7-4D95-8E98-520E9C0A3122}" type="slidenum">
              <a:rPr lang="fr-FR" smtClean="0"/>
              <a:pPr/>
              <a:t>‹N°›</a:t>
            </a:fld>
            <a:endParaRPr lang="fr-FR"/>
          </a:p>
        </p:txBody>
      </p:sp>
    </p:spTree>
    <p:extLst>
      <p:ext uri="{BB962C8B-B14F-4D97-AF65-F5344CB8AC3E}">
        <p14:creationId xmlns:p14="http://schemas.microsoft.com/office/powerpoint/2010/main" val="965223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44FBE80-1DB6-4BE3-A87D-F0CD85316E90}"/>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3D85E47-09FC-46AE-A782-A9AC955EACC2}"/>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535AFE2-2158-4172-88B9-6267FADA0391}"/>
              </a:ext>
            </a:extLst>
          </p:cNvPr>
          <p:cNvSpPr>
            <a:spLocks noGrp="1"/>
          </p:cNvSpPr>
          <p:nvPr>
            <p:ph type="dt" sz="half" idx="10"/>
          </p:nvPr>
        </p:nvSpPr>
        <p:spPr/>
        <p:txBody>
          <a:bodyPr/>
          <a:lstStyle/>
          <a:p>
            <a:fld id="{DAB7D105-7757-4133-AD97-CFEE112147F5}" type="datetime1">
              <a:rPr lang="fr-FR" smtClean="0"/>
              <a:t>30/06/2021</a:t>
            </a:fld>
            <a:endParaRPr lang="fr-FR"/>
          </a:p>
        </p:txBody>
      </p:sp>
      <p:sp>
        <p:nvSpPr>
          <p:cNvPr id="5" name="Espace réservé du pied de page 4">
            <a:extLst>
              <a:ext uri="{FF2B5EF4-FFF2-40B4-BE49-F238E27FC236}">
                <a16:creationId xmlns:a16="http://schemas.microsoft.com/office/drawing/2014/main" id="{D15D0158-3D1E-481F-BE17-79347E315F3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9AF0FA9-BB93-46E6-8ADB-7F58075D1E1E}"/>
              </a:ext>
            </a:extLst>
          </p:cNvPr>
          <p:cNvSpPr>
            <a:spLocks noGrp="1"/>
          </p:cNvSpPr>
          <p:nvPr>
            <p:ph type="sldNum" sz="quarter" idx="12"/>
          </p:nvPr>
        </p:nvSpPr>
        <p:spPr/>
        <p:txBody>
          <a:bodyPr/>
          <a:lstStyle/>
          <a:p>
            <a:fld id="{F6E0D31A-37B7-4D95-8E98-520E9C0A3122}" type="slidenum">
              <a:rPr lang="fr-FR" smtClean="0"/>
              <a:t>‹N°›</a:t>
            </a:fld>
            <a:endParaRPr lang="fr-FR"/>
          </a:p>
        </p:txBody>
      </p:sp>
    </p:spTree>
    <p:extLst>
      <p:ext uri="{BB962C8B-B14F-4D97-AF65-F5344CB8AC3E}">
        <p14:creationId xmlns:p14="http://schemas.microsoft.com/office/powerpoint/2010/main" val="364319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E7C3B4E7-D831-4886-AD84-A5DC2F0E8EEE}"/>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CA8C70A3-33D7-4F7B-A26E-09C36339E4C5}"/>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F1E5DF4-0B12-44A5-ABDF-6244BD1EBB8D}"/>
              </a:ext>
            </a:extLst>
          </p:cNvPr>
          <p:cNvSpPr>
            <a:spLocks noGrp="1"/>
          </p:cNvSpPr>
          <p:nvPr>
            <p:ph type="dt" sz="half" idx="10"/>
          </p:nvPr>
        </p:nvSpPr>
        <p:spPr/>
        <p:txBody>
          <a:bodyPr/>
          <a:lstStyle/>
          <a:p>
            <a:fld id="{EFA11B66-0B4F-46D6-BE51-DAC54440F1C7}" type="datetime1">
              <a:rPr lang="fr-FR" smtClean="0"/>
              <a:t>30/06/2021</a:t>
            </a:fld>
            <a:endParaRPr lang="fr-FR"/>
          </a:p>
        </p:txBody>
      </p:sp>
      <p:sp>
        <p:nvSpPr>
          <p:cNvPr id="5" name="Espace réservé du pied de page 4">
            <a:extLst>
              <a:ext uri="{FF2B5EF4-FFF2-40B4-BE49-F238E27FC236}">
                <a16:creationId xmlns:a16="http://schemas.microsoft.com/office/drawing/2014/main" id="{ACC630EB-3445-451B-A1A8-86769F1C6FE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3CB13FD-983B-4D40-9281-04720FAE6866}"/>
              </a:ext>
            </a:extLst>
          </p:cNvPr>
          <p:cNvSpPr>
            <a:spLocks noGrp="1"/>
          </p:cNvSpPr>
          <p:nvPr>
            <p:ph type="sldNum" sz="quarter" idx="12"/>
          </p:nvPr>
        </p:nvSpPr>
        <p:spPr/>
        <p:txBody>
          <a:bodyPr/>
          <a:lstStyle/>
          <a:p>
            <a:fld id="{F6E0D31A-37B7-4D95-8E98-520E9C0A3122}" type="slidenum">
              <a:rPr lang="fr-FR" smtClean="0"/>
              <a:t>‹N°›</a:t>
            </a:fld>
            <a:endParaRPr lang="fr-FR"/>
          </a:p>
        </p:txBody>
      </p:sp>
    </p:spTree>
    <p:extLst>
      <p:ext uri="{BB962C8B-B14F-4D97-AF65-F5344CB8AC3E}">
        <p14:creationId xmlns:p14="http://schemas.microsoft.com/office/powerpoint/2010/main" val="16049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bg>
      <p:bgPr>
        <a:solidFill>
          <a:srgbClr val="EEFBF2"/>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621285-E66E-4392-B3D2-C65BED710AE8}"/>
              </a:ext>
            </a:extLst>
          </p:cNvPr>
          <p:cNvSpPr>
            <a:spLocks noGrp="1"/>
          </p:cNvSpPr>
          <p:nvPr>
            <p:ph type="title"/>
          </p:nvPr>
        </p:nvSpPr>
        <p:spPr>
          <a:xfrm>
            <a:off x="1166325" y="75230"/>
            <a:ext cx="10515600" cy="369332"/>
          </a:xfrm>
          <a:noFill/>
        </p:spPr>
        <p:txBody>
          <a:bodyPr wrap="square" rtlCol="0">
            <a:spAutoFit/>
          </a:bodyPr>
          <a:lstStyle>
            <a:lvl1pPr>
              <a:defRPr lang="fr-FR" sz="2000" b="1">
                <a:solidFill>
                  <a:srgbClr val="003C2B"/>
                </a:solidFill>
                <a:latin typeface="Verdana" panose="020B0604030504040204" pitchFamily="34" charset="0"/>
                <a:ea typeface="Verdana" panose="020B0604030504040204" pitchFamily="34" charset="0"/>
                <a:cs typeface="Tahoma" panose="020B0604030504040204" pitchFamily="34" charset="0"/>
              </a:defRPr>
            </a:lvl1pPr>
          </a:lstStyle>
          <a:p>
            <a:pPr marL="0" lvl="0"/>
            <a:r>
              <a:rPr lang="fr-FR" dirty="0"/>
              <a:t>Modifiez le style du titre</a:t>
            </a:r>
          </a:p>
        </p:txBody>
      </p:sp>
      <p:sp>
        <p:nvSpPr>
          <p:cNvPr id="3" name="Espace réservé du contenu 2">
            <a:extLst>
              <a:ext uri="{FF2B5EF4-FFF2-40B4-BE49-F238E27FC236}">
                <a16:creationId xmlns:a16="http://schemas.microsoft.com/office/drawing/2014/main" id="{225F8E24-D5EE-4CC4-ACF3-854F0ADE262E}"/>
              </a:ext>
            </a:extLst>
          </p:cNvPr>
          <p:cNvSpPr>
            <a:spLocks noGrp="1"/>
          </p:cNvSpPr>
          <p:nvPr>
            <p:ph idx="1"/>
          </p:nvPr>
        </p:nvSpPr>
        <p:spPr>
          <a:xfrm>
            <a:off x="238125" y="752476"/>
            <a:ext cx="11953875" cy="6105524"/>
          </a:xfrm>
        </p:spPr>
        <p:txBody>
          <a:bodyPr/>
          <a:lstStyle>
            <a:lvl1pPr marL="228600" indent="-228600">
              <a:buFont typeface="Wingdings" panose="05000000000000000000" pitchFamily="2" charset="2"/>
              <a:buChar char="§"/>
              <a:defRPr sz="2400" b="0">
                <a:solidFill>
                  <a:srgbClr val="DE7246"/>
                </a:solidFill>
                <a:latin typeface="Verdana" panose="020B0604030504040204" pitchFamily="34" charset="0"/>
                <a:ea typeface="Verdana" panose="020B0604030504040204" pitchFamily="34" charset="0"/>
              </a:defRPr>
            </a:lvl1pPr>
            <a:lvl2pPr marL="685800" indent="-228600">
              <a:buFont typeface="Wingdings" panose="05000000000000000000" pitchFamily="2" charset="2"/>
              <a:buChar char="ü"/>
              <a:defRPr sz="2000">
                <a:solidFill>
                  <a:srgbClr val="003C2B"/>
                </a:solidFill>
                <a:latin typeface="Verdana" panose="020B0604030504040204" pitchFamily="34" charset="0"/>
                <a:ea typeface="Verdana" panose="020B0604030504040204" pitchFamily="34" charset="0"/>
              </a:defRPr>
            </a:lvl2pPr>
            <a:lvl3pPr>
              <a:defRPr sz="1800">
                <a:solidFill>
                  <a:srgbClr val="1D7F35"/>
                </a:solidFill>
                <a:latin typeface="Verdana" panose="020B0604030504040204" pitchFamily="34" charset="0"/>
                <a:ea typeface="Verdana" panose="020B0604030504040204" pitchFamily="34" charset="0"/>
              </a:defRPr>
            </a:lvl3pPr>
            <a:lvl4pPr>
              <a:defRPr sz="1600">
                <a:solidFill>
                  <a:srgbClr val="324055"/>
                </a:solidFill>
                <a:latin typeface="Verdana" panose="020B0604030504040204" pitchFamily="34" charset="0"/>
                <a:ea typeface="Verdana" panose="020B0604030504040204" pitchFamily="34" charset="0"/>
              </a:defRPr>
            </a:lvl4pPr>
            <a:lvl5pPr>
              <a:defRPr sz="1600">
                <a:solidFill>
                  <a:srgbClr val="324055"/>
                </a:solidFill>
                <a:latin typeface="Verdana" panose="020B0604030504040204" pitchFamily="34" charset="0"/>
                <a:ea typeface="Verdana" panose="020B060403050404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EC19F207-F5D8-4701-A883-474726BB0503}"/>
              </a:ext>
            </a:extLst>
          </p:cNvPr>
          <p:cNvSpPr>
            <a:spLocks noGrp="1"/>
          </p:cNvSpPr>
          <p:nvPr>
            <p:ph type="dt" sz="half" idx="10"/>
          </p:nvPr>
        </p:nvSpPr>
        <p:spPr/>
        <p:txBody>
          <a:bodyPr/>
          <a:lstStyle/>
          <a:p>
            <a:fld id="{9938C4E6-4B77-472E-AA1A-4C00DB97280B}" type="datetime1">
              <a:rPr lang="fr-FR" smtClean="0"/>
              <a:t>30/06/2021</a:t>
            </a:fld>
            <a:endParaRPr lang="fr-FR"/>
          </a:p>
        </p:txBody>
      </p:sp>
      <p:sp>
        <p:nvSpPr>
          <p:cNvPr id="5" name="Espace réservé du pied de page 4">
            <a:extLst>
              <a:ext uri="{FF2B5EF4-FFF2-40B4-BE49-F238E27FC236}">
                <a16:creationId xmlns:a16="http://schemas.microsoft.com/office/drawing/2014/main" id="{F1DAAECE-B917-4C79-855B-E855F821151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D8C39E2-272F-4141-A4DC-6B2B9A0E1014}"/>
              </a:ext>
            </a:extLst>
          </p:cNvPr>
          <p:cNvSpPr>
            <a:spLocks noGrp="1"/>
          </p:cNvSpPr>
          <p:nvPr>
            <p:ph type="sldNum" sz="quarter" idx="12"/>
          </p:nvPr>
        </p:nvSpPr>
        <p:spPr>
          <a:xfrm>
            <a:off x="9296400" y="6356350"/>
            <a:ext cx="2743200" cy="365125"/>
          </a:xfrm>
        </p:spPr>
        <p:txBody>
          <a:bodyPr/>
          <a:lstStyle>
            <a:lvl1pPr algn="r">
              <a:defRPr/>
            </a:lvl1pPr>
          </a:lstStyle>
          <a:p>
            <a:fld id="{F6E0D31A-37B7-4D95-8E98-520E9C0A3122}" type="slidenum">
              <a:rPr lang="fr-FR" smtClean="0"/>
              <a:pPr/>
              <a:t>‹N°›</a:t>
            </a:fld>
            <a:endParaRPr lang="fr-FR"/>
          </a:p>
        </p:txBody>
      </p:sp>
      <p:pic>
        <p:nvPicPr>
          <p:cNvPr id="16" name="Picture 2" descr="Accueil">
            <a:extLst>
              <a:ext uri="{FF2B5EF4-FFF2-40B4-BE49-F238E27FC236}">
                <a16:creationId xmlns:a16="http://schemas.microsoft.com/office/drawing/2014/main" id="{E54422FA-6A8E-44AE-A958-C62C6C7B60B5}"/>
              </a:ext>
            </a:extLst>
          </p:cNvPr>
          <p:cNvPicPr>
            <a:picLocks noChangeAspect="1" noChangeArrowheads="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46655" y="46655"/>
            <a:ext cx="1003541" cy="400110"/>
          </a:xfrm>
          <a:prstGeom prst="rect">
            <a:avLst/>
          </a:prstGeom>
          <a:noFill/>
          <a:extLst>
            <a:ext uri="{909E8E84-426E-40DD-AFC4-6F175D3DCCD1}">
              <a14:hiddenFill xmlns:a14="http://schemas.microsoft.com/office/drawing/2010/main">
                <a:solidFill>
                  <a:srgbClr val="FFFFFF"/>
                </a:solidFill>
              </a14:hiddenFill>
            </a:ext>
          </a:extLst>
        </p:spPr>
      </p:pic>
      <p:cxnSp>
        <p:nvCxnSpPr>
          <p:cNvPr id="17" name="Connecteur droit 16">
            <a:extLst>
              <a:ext uri="{FF2B5EF4-FFF2-40B4-BE49-F238E27FC236}">
                <a16:creationId xmlns:a16="http://schemas.microsoft.com/office/drawing/2014/main" id="{BD525059-021F-4898-9BCA-9181889DA987}"/>
              </a:ext>
            </a:extLst>
          </p:cNvPr>
          <p:cNvCxnSpPr>
            <a:cxnSpLocks/>
          </p:cNvCxnSpPr>
          <p:nvPr userDrawn="1"/>
        </p:nvCxnSpPr>
        <p:spPr>
          <a:xfrm>
            <a:off x="0" y="504825"/>
            <a:ext cx="12192000" cy="0"/>
          </a:xfrm>
          <a:prstGeom prst="line">
            <a:avLst/>
          </a:prstGeom>
          <a:ln w="19050">
            <a:solidFill>
              <a:srgbClr val="003C2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2756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DD657D-8613-4C1C-A039-75077863DCA4}"/>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410CCDFE-7C7F-40CC-8580-6082D3C209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E13F9B78-E108-4B6D-927D-E72CA066C5FA}"/>
              </a:ext>
            </a:extLst>
          </p:cNvPr>
          <p:cNvSpPr>
            <a:spLocks noGrp="1"/>
          </p:cNvSpPr>
          <p:nvPr>
            <p:ph type="dt" sz="half" idx="10"/>
          </p:nvPr>
        </p:nvSpPr>
        <p:spPr/>
        <p:txBody>
          <a:bodyPr/>
          <a:lstStyle/>
          <a:p>
            <a:fld id="{D7637E47-E96A-4777-A8FC-33230AA1C3CA}" type="datetime1">
              <a:rPr lang="fr-FR" smtClean="0"/>
              <a:t>30/06/2021</a:t>
            </a:fld>
            <a:endParaRPr lang="fr-FR"/>
          </a:p>
        </p:txBody>
      </p:sp>
      <p:sp>
        <p:nvSpPr>
          <p:cNvPr id="5" name="Espace réservé du pied de page 4">
            <a:extLst>
              <a:ext uri="{FF2B5EF4-FFF2-40B4-BE49-F238E27FC236}">
                <a16:creationId xmlns:a16="http://schemas.microsoft.com/office/drawing/2014/main" id="{8BF972BE-28AB-4BDC-861D-F044508FEFA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5F0CC08-CEEA-433B-B745-D9A9A61C42F9}"/>
              </a:ext>
            </a:extLst>
          </p:cNvPr>
          <p:cNvSpPr>
            <a:spLocks noGrp="1"/>
          </p:cNvSpPr>
          <p:nvPr>
            <p:ph type="sldNum" sz="quarter" idx="12"/>
          </p:nvPr>
        </p:nvSpPr>
        <p:spPr/>
        <p:txBody>
          <a:bodyPr/>
          <a:lstStyle/>
          <a:p>
            <a:fld id="{F6E0D31A-37B7-4D95-8E98-520E9C0A3122}" type="slidenum">
              <a:rPr lang="fr-FR" smtClean="0"/>
              <a:t>‹N°›</a:t>
            </a:fld>
            <a:endParaRPr lang="fr-FR"/>
          </a:p>
        </p:txBody>
      </p:sp>
    </p:spTree>
    <p:extLst>
      <p:ext uri="{BB962C8B-B14F-4D97-AF65-F5344CB8AC3E}">
        <p14:creationId xmlns:p14="http://schemas.microsoft.com/office/powerpoint/2010/main" val="4178498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B27F88-ACB1-4A76-A9CD-5E40025CE6A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ABF7549-B828-48A9-B39F-DCE274D04F20}"/>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F0E79392-E43A-4EA0-8987-5950B776E39D}"/>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A1897E4E-0C57-49BF-8D7A-59E22BCED0DD}"/>
              </a:ext>
            </a:extLst>
          </p:cNvPr>
          <p:cNvSpPr>
            <a:spLocks noGrp="1"/>
          </p:cNvSpPr>
          <p:nvPr>
            <p:ph type="dt" sz="half" idx="10"/>
          </p:nvPr>
        </p:nvSpPr>
        <p:spPr/>
        <p:txBody>
          <a:bodyPr/>
          <a:lstStyle/>
          <a:p>
            <a:fld id="{959CB72B-C026-4AB8-839A-664B3EC9A4D9}" type="datetime1">
              <a:rPr lang="fr-FR" smtClean="0"/>
              <a:t>30/06/2021</a:t>
            </a:fld>
            <a:endParaRPr lang="fr-FR"/>
          </a:p>
        </p:txBody>
      </p:sp>
      <p:sp>
        <p:nvSpPr>
          <p:cNvPr id="6" name="Espace réservé du pied de page 5">
            <a:extLst>
              <a:ext uri="{FF2B5EF4-FFF2-40B4-BE49-F238E27FC236}">
                <a16:creationId xmlns:a16="http://schemas.microsoft.com/office/drawing/2014/main" id="{86D9DF1F-776F-4BC9-9280-0A414210C7C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7DED420-DC4C-4B58-A70C-03CCD2E50442}"/>
              </a:ext>
            </a:extLst>
          </p:cNvPr>
          <p:cNvSpPr>
            <a:spLocks noGrp="1"/>
          </p:cNvSpPr>
          <p:nvPr>
            <p:ph type="sldNum" sz="quarter" idx="12"/>
          </p:nvPr>
        </p:nvSpPr>
        <p:spPr/>
        <p:txBody>
          <a:bodyPr/>
          <a:lstStyle/>
          <a:p>
            <a:fld id="{F6E0D31A-37B7-4D95-8E98-520E9C0A3122}" type="slidenum">
              <a:rPr lang="fr-FR" smtClean="0"/>
              <a:t>‹N°›</a:t>
            </a:fld>
            <a:endParaRPr lang="fr-FR"/>
          </a:p>
        </p:txBody>
      </p:sp>
    </p:spTree>
    <p:extLst>
      <p:ext uri="{BB962C8B-B14F-4D97-AF65-F5344CB8AC3E}">
        <p14:creationId xmlns:p14="http://schemas.microsoft.com/office/powerpoint/2010/main" val="2749012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1B62C8-B64E-4F51-AB7F-7659BAB3EAF1}"/>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1DC10924-5E18-404A-90B6-561D73ED9E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55B4C714-F81E-4F86-B573-004BE8FEABAF}"/>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B7EA4A52-27CE-4B49-B77A-EF2D2766D9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D76029A1-E5F1-4A78-B230-623DFB68567C}"/>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232C8950-D4DB-4E29-A42C-26E9214EB4A4}"/>
              </a:ext>
            </a:extLst>
          </p:cNvPr>
          <p:cNvSpPr>
            <a:spLocks noGrp="1"/>
          </p:cNvSpPr>
          <p:nvPr>
            <p:ph type="dt" sz="half" idx="10"/>
          </p:nvPr>
        </p:nvSpPr>
        <p:spPr/>
        <p:txBody>
          <a:bodyPr/>
          <a:lstStyle/>
          <a:p>
            <a:fld id="{2108DC5B-D38B-4DA8-94B0-5E2091191B61}" type="datetime1">
              <a:rPr lang="fr-FR" smtClean="0"/>
              <a:t>30/06/2021</a:t>
            </a:fld>
            <a:endParaRPr lang="fr-FR"/>
          </a:p>
        </p:txBody>
      </p:sp>
      <p:sp>
        <p:nvSpPr>
          <p:cNvPr id="8" name="Espace réservé du pied de page 7">
            <a:extLst>
              <a:ext uri="{FF2B5EF4-FFF2-40B4-BE49-F238E27FC236}">
                <a16:creationId xmlns:a16="http://schemas.microsoft.com/office/drawing/2014/main" id="{323AEEAC-D8CA-4A2F-858C-EE50BA9EFF47}"/>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329A4B64-386F-4E0C-98E6-6B861769FF57}"/>
              </a:ext>
            </a:extLst>
          </p:cNvPr>
          <p:cNvSpPr>
            <a:spLocks noGrp="1"/>
          </p:cNvSpPr>
          <p:nvPr>
            <p:ph type="sldNum" sz="quarter" idx="12"/>
          </p:nvPr>
        </p:nvSpPr>
        <p:spPr/>
        <p:txBody>
          <a:bodyPr/>
          <a:lstStyle/>
          <a:p>
            <a:fld id="{F6E0D31A-37B7-4D95-8E98-520E9C0A3122}" type="slidenum">
              <a:rPr lang="fr-FR" smtClean="0"/>
              <a:t>‹N°›</a:t>
            </a:fld>
            <a:endParaRPr lang="fr-FR"/>
          </a:p>
        </p:txBody>
      </p:sp>
    </p:spTree>
    <p:extLst>
      <p:ext uri="{BB962C8B-B14F-4D97-AF65-F5344CB8AC3E}">
        <p14:creationId xmlns:p14="http://schemas.microsoft.com/office/powerpoint/2010/main" val="3995364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80EC4C-7028-4946-B07C-1AD188AAEBB8}"/>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39ED9ED0-1764-4A25-B3BB-8AC205AF1F01}"/>
              </a:ext>
            </a:extLst>
          </p:cNvPr>
          <p:cNvSpPr>
            <a:spLocks noGrp="1"/>
          </p:cNvSpPr>
          <p:nvPr>
            <p:ph type="dt" sz="half" idx="10"/>
          </p:nvPr>
        </p:nvSpPr>
        <p:spPr/>
        <p:txBody>
          <a:bodyPr/>
          <a:lstStyle/>
          <a:p>
            <a:fld id="{E2BC6EF3-802D-44D9-AF19-C930C88EAAE8}" type="datetime1">
              <a:rPr lang="fr-FR" smtClean="0"/>
              <a:t>30/06/2021</a:t>
            </a:fld>
            <a:endParaRPr lang="fr-FR"/>
          </a:p>
        </p:txBody>
      </p:sp>
      <p:sp>
        <p:nvSpPr>
          <p:cNvPr id="4" name="Espace réservé du pied de page 3">
            <a:extLst>
              <a:ext uri="{FF2B5EF4-FFF2-40B4-BE49-F238E27FC236}">
                <a16:creationId xmlns:a16="http://schemas.microsoft.com/office/drawing/2014/main" id="{B6E61CC4-7EAE-408D-90EF-9E92B40F49F8}"/>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DC4B58DA-A4DE-497E-B314-1EC63E5641CB}"/>
              </a:ext>
            </a:extLst>
          </p:cNvPr>
          <p:cNvSpPr>
            <a:spLocks noGrp="1"/>
          </p:cNvSpPr>
          <p:nvPr>
            <p:ph type="sldNum" sz="quarter" idx="12"/>
          </p:nvPr>
        </p:nvSpPr>
        <p:spPr/>
        <p:txBody>
          <a:bodyPr/>
          <a:lstStyle/>
          <a:p>
            <a:fld id="{F6E0D31A-37B7-4D95-8E98-520E9C0A3122}" type="slidenum">
              <a:rPr lang="fr-FR" smtClean="0"/>
              <a:t>‹N°›</a:t>
            </a:fld>
            <a:endParaRPr lang="fr-FR"/>
          </a:p>
        </p:txBody>
      </p:sp>
    </p:spTree>
    <p:extLst>
      <p:ext uri="{BB962C8B-B14F-4D97-AF65-F5344CB8AC3E}">
        <p14:creationId xmlns:p14="http://schemas.microsoft.com/office/powerpoint/2010/main" val="1158764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E93D39E-F276-4539-97DC-7F8C2181AF2A}"/>
              </a:ext>
            </a:extLst>
          </p:cNvPr>
          <p:cNvSpPr>
            <a:spLocks noGrp="1"/>
          </p:cNvSpPr>
          <p:nvPr>
            <p:ph type="dt" sz="half" idx="10"/>
          </p:nvPr>
        </p:nvSpPr>
        <p:spPr/>
        <p:txBody>
          <a:bodyPr/>
          <a:lstStyle/>
          <a:p>
            <a:fld id="{99531B8A-DFA0-4223-B1C0-5F4606D4F6BF}" type="datetime1">
              <a:rPr lang="fr-FR" smtClean="0"/>
              <a:t>30/06/2021</a:t>
            </a:fld>
            <a:endParaRPr lang="fr-FR"/>
          </a:p>
        </p:txBody>
      </p:sp>
      <p:sp>
        <p:nvSpPr>
          <p:cNvPr id="3" name="Espace réservé du pied de page 2">
            <a:extLst>
              <a:ext uri="{FF2B5EF4-FFF2-40B4-BE49-F238E27FC236}">
                <a16:creationId xmlns:a16="http://schemas.microsoft.com/office/drawing/2014/main" id="{EA96BD2B-D582-4055-B0FE-645B57B13459}"/>
              </a:ext>
            </a:extLst>
          </p:cNvPr>
          <p:cNvSpPr>
            <a:spLocks noGrp="1"/>
          </p:cNvSpPr>
          <p:nvPr>
            <p:ph type="ftr" sz="quarter" idx="11"/>
          </p:nvPr>
        </p:nvSpPr>
        <p:spPr/>
        <p:txBody>
          <a:bodyPr/>
          <a:lstStyle/>
          <a:p>
            <a:endParaRPr lang="fr-FR"/>
          </a:p>
        </p:txBody>
      </p:sp>
      <p:sp>
        <p:nvSpPr>
          <p:cNvPr id="5" name="Espace réservé du numéro de diapositive 5">
            <a:extLst>
              <a:ext uri="{FF2B5EF4-FFF2-40B4-BE49-F238E27FC236}">
                <a16:creationId xmlns:a16="http://schemas.microsoft.com/office/drawing/2014/main" id="{CDA81B89-ECE7-4EBE-9B94-34FBB96C0B2E}"/>
              </a:ext>
            </a:extLst>
          </p:cNvPr>
          <p:cNvSpPr>
            <a:spLocks noGrp="1"/>
          </p:cNvSpPr>
          <p:nvPr>
            <p:ph type="sldNum" sz="quarter" idx="12"/>
          </p:nvPr>
        </p:nvSpPr>
        <p:spPr>
          <a:xfrm>
            <a:off x="9296400" y="6356350"/>
            <a:ext cx="2743200" cy="365125"/>
          </a:xfrm>
        </p:spPr>
        <p:txBody>
          <a:bodyPr/>
          <a:lstStyle>
            <a:lvl1pPr algn="r">
              <a:defRPr/>
            </a:lvl1pPr>
          </a:lstStyle>
          <a:p>
            <a:fld id="{F6E0D31A-37B7-4D95-8E98-520E9C0A3122}" type="slidenum">
              <a:rPr lang="fr-FR" smtClean="0"/>
              <a:pPr/>
              <a:t>‹N°›</a:t>
            </a:fld>
            <a:endParaRPr lang="fr-FR"/>
          </a:p>
        </p:txBody>
      </p:sp>
    </p:spTree>
    <p:extLst>
      <p:ext uri="{BB962C8B-B14F-4D97-AF65-F5344CB8AC3E}">
        <p14:creationId xmlns:p14="http://schemas.microsoft.com/office/powerpoint/2010/main" val="2776559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98AE3F-236F-4F6D-A8BD-F5744186A6B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BCD64354-F23C-446D-BAA8-C1E8145A0E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4AC81FC3-3B12-493E-9A43-90D664496E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7157EF1-5206-462F-A95B-1B2974CA8965}"/>
              </a:ext>
            </a:extLst>
          </p:cNvPr>
          <p:cNvSpPr>
            <a:spLocks noGrp="1"/>
          </p:cNvSpPr>
          <p:nvPr>
            <p:ph type="dt" sz="half" idx="10"/>
          </p:nvPr>
        </p:nvSpPr>
        <p:spPr/>
        <p:txBody>
          <a:bodyPr/>
          <a:lstStyle/>
          <a:p>
            <a:fld id="{6A4C7714-AA8E-4AC0-8F99-022C17CB8F53}" type="datetime1">
              <a:rPr lang="fr-FR" smtClean="0"/>
              <a:t>30/06/2021</a:t>
            </a:fld>
            <a:endParaRPr lang="fr-FR"/>
          </a:p>
        </p:txBody>
      </p:sp>
      <p:sp>
        <p:nvSpPr>
          <p:cNvPr id="6" name="Espace réservé du pied de page 5">
            <a:extLst>
              <a:ext uri="{FF2B5EF4-FFF2-40B4-BE49-F238E27FC236}">
                <a16:creationId xmlns:a16="http://schemas.microsoft.com/office/drawing/2014/main" id="{8A983D0D-A1CB-460E-BFE3-740933E10E0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E67D720-87C4-469E-B806-5F43A67E0F4B}"/>
              </a:ext>
            </a:extLst>
          </p:cNvPr>
          <p:cNvSpPr>
            <a:spLocks noGrp="1"/>
          </p:cNvSpPr>
          <p:nvPr>
            <p:ph type="sldNum" sz="quarter" idx="12"/>
          </p:nvPr>
        </p:nvSpPr>
        <p:spPr/>
        <p:txBody>
          <a:bodyPr/>
          <a:lstStyle/>
          <a:p>
            <a:fld id="{F6E0D31A-37B7-4D95-8E98-520E9C0A3122}" type="slidenum">
              <a:rPr lang="fr-FR" smtClean="0"/>
              <a:t>‹N°›</a:t>
            </a:fld>
            <a:endParaRPr lang="fr-FR"/>
          </a:p>
        </p:txBody>
      </p:sp>
    </p:spTree>
    <p:extLst>
      <p:ext uri="{BB962C8B-B14F-4D97-AF65-F5344CB8AC3E}">
        <p14:creationId xmlns:p14="http://schemas.microsoft.com/office/powerpoint/2010/main" val="1682615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8CBCB4D-CA91-482A-B1BA-DC17BDCF5AB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D41A41E9-9ECE-4A0D-AB9A-D8AA70DC04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539AEB33-78C7-4BCD-B9C3-1F2A7E13CD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031D0BB-6867-4FCF-A25E-DB239BB27413}"/>
              </a:ext>
            </a:extLst>
          </p:cNvPr>
          <p:cNvSpPr>
            <a:spLocks noGrp="1"/>
          </p:cNvSpPr>
          <p:nvPr>
            <p:ph type="dt" sz="half" idx="10"/>
          </p:nvPr>
        </p:nvSpPr>
        <p:spPr/>
        <p:txBody>
          <a:bodyPr/>
          <a:lstStyle/>
          <a:p>
            <a:fld id="{83916B78-E2A5-4DE2-BCFA-255949781D43}" type="datetime1">
              <a:rPr lang="fr-FR" smtClean="0"/>
              <a:t>30/06/2021</a:t>
            </a:fld>
            <a:endParaRPr lang="fr-FR"/>
          </a:p>
        </p:txBody>
      </p:sp>
      <p:sp>
        <p:nvSpPr>
          <p:cNvPr id="6" name="Espace réservé du pied de page 5">
            <a:extLst>
              <a:ext uri="{FF2B5EF4-FFF2-40B4-BE49-F238E27FC236}">
                <a16:creationId xmlns:a16="http://schemas.microsoft.com/office/drawing/2014/main" id="{959B3118-B0CB-4D4B-B057-02C1A82D678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241E991-A071-4283-BB4D-8D9AA70890E6}"/>
              </a:ext>
            </a:extLst>
          </p:cNvPr>
          <p:cNvSpPr>
            <a:spLocks noGrp="1"/>
          </p:cNvSpPr>
          <p:nvPr>
            <p:ph type="sldNum" sz="quarter" idx="12"/>
          </p:nvPr>
        </p:nvSpPr>
        <p:spPr/>
        <p:txBody>
          <a:bodyPr/>
          <a:lstStyle/>
          <a:p>
            <a:fld id="{F6E0D31A-37B7-4D95-8E98-520E9C0A3122}" type="slidenum">
              <a:rPr lang="fr-FR" smtClean="0"/>
              <a:t>‹N°›</a:t>
            </a:fld>
            <a:endParaRPr lang="fr-FR"/>
          </a:p>
        </p:txBody>
      </p:sp>
    </p:spTree>
    <p:extLst>
      <p:ext uri="{BB962C8B-B14F-4D97-AF65-F5344CB8AC3E}">
        <p14:creationId xmlns:p14="http://schemas.microsoft.com/office/powerpoint/2010/main" val="2901506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A7927DB-60DD-4C23-B715-B63A1B5EA1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9FE280E5-EC76-481A-9FF8-3D4F8E4B431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DF506C7-20BD-45FD-B173-9E6AE4E93B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0DA391-2DF0-4FD3-8B1C-B6CDC7CA75CF}" type="datetime1">
              <a:rPr lang="fr-FR" smtClean="0"/>
              <a:t>30/06/2021</a:t>
            </a:fld>
            <a:endParaRPr lang="fr-FR"/>
          </a:p>
        </p:txBody>
      </p:sp>
      <p:sp>
        <p:nvSpPr>
          <p:cNvPr id="5" name="Espace réservé du pied de page 4">
            <a:extLst>
              <a:ext uri="{FF2B5EF4-FFF2-40B4-BE49-F238E27FC236}">
                <a16:creationId xmlns:a16="http://schemas.microsoft.com/office/drawing/2014/main" id="{E33D4DC9-6229-44FD-A739-6896CDC19C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3E150DC6-977A-4394-A6A3-15EBF754C4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E0D31A-37B7-4D95-8E98-520E9C0A3122}" type="slidenum">
              <a:rPr lang="fr-FR" smtClean="0"/>
              <a:t>‹N°›</a:t>
            </a:fld>
            <a:endParaRPr lang="fr-FR"/>
          </a:p>
        </p:txBody>
      </p:sp>
    </p:spTree>
    <p:extLst>
      <p:ext uri="{BB962C8B-B14F-4D97-AF65-F5344CB8AC3E}">
        <p14:creationId xmlns:p14="http://schemas.microsoft.com/office/powerpoint/2010/main" val="37738177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force">
            <a:extLst>
              <a:ext uri="{FF2B5EF4-FFF2-40B4-BE49-F238E27FC236}">
                <a16:creationId xmlns:a16="http://schemas.microsoft.com/office/drawing/2014/main" id="{F28213E6-B904-4511-BFC6-993DB8AF6E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39288" y="6161932"/>
            <a:ext cx="1158545" cy="5400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ONF-logo">
            <a:extLst>
              <a:ext uri="{FF2B5EF4-FFF2-40B4-BE49-F238E27FC236}">
                <a16:creationId xmlns:a16="http://schemas.microsoft.com/office/drawing/2014/main" id="{B2F5A894-DE3B-4A2D-9780-68827F850AE3}"/>
              </a:ext>
            </a:extLst>
          </p:cNvPr>
          <p:cNvPicPr>
            <a:picLocks noChangeAspect="1" noChangeArrowheads="1"/>
          </p:cNvPicPr>
          <p:nvPr/>
        </p:nvPicPr>
        <p:blipFill>
          <a:blip r:embed="rId3" cstate="hq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375975" y="6153543"/>
            <a:ext cx="1436697" cy="540000"/>
          </a:xfrm>
          <a:prstGeom prst="rect">
            <a:avLst/>
          </a:prstGeom>
          <a:noFill/>
          <a:extLst>
            <a:ext uri="{909E8E84-426E-40DD-AFC4-6F175D3DCCD1}">
              <a14:hiddenFill xmlns:a14="http://schemas.microsoft.com/office/drawing/2010/main">
                <a:solidFill>
                  <a:srgbClr val="FFFFFF"/>
                </a:solidFill>
              </a14:hiddenFill>
            </a:ext>
          </a:extLst>
        </p:spPr>
      </p:pic>
      <p:sp>
        <p:nvSpPr>
          <p:cNvPr id="25" name="Titre 24">
            <a:extLst>
              <a:ext uri="{FF2B5EF4-FFF2-40B4-BE49-F238E27FC236}">
                <a16:creationId xmlns:a16="http://schemas.microsoft.com/office/drawing/2014/main" id="{89B7A352-5F9A-406F-891E-A2B7BFE57E67}"/>
              </a:ext>
            </a:extLst>
          </p:cNvPr>
          <p:cNvSpPr>
            <a:spLocks noGrp="1"/>
          </p:cNvSpPr>
          <p:nvPr>
            <p:ph type="ctrTitle"/>
          </p:nvPr>
        </p:nvSpPr>
        <p:spPr>
          <a:xfrm>
            <a:off x="0" y="3227094"/>
            <a:ext cx="12189628" cy="1034129"/>
          </a:xfrm>
        </p:spPr>
        <p:txBody>
          <a:bodyPr/>
          <a:lstStyle/>
          <a:p>
            <a:r>
              <a:rPr lang="fr-FR" sz="2800" b="1" dirty="0">
                <a:solidFill>
                  <a:srgbClr val="003C2B"/>
                </a:solidFill>
                <a:latin typeface="Verdana" panose="020B0604030504040204" pitchFamily="34" charset="0"/>
                <a:ea typeface="Verdana" panose="020B0604030504040204" pitchFamily="34" charset="0"/>
                <a:cs typeface="Tahoma" panose="020B0604030504040204" pitchFamily="34" charset="0"/>
              </a:rPr>
              <a:t>Formation </a:t>
            </a:r>
            <a:r>
              <a:rPr lang="fr-FR" sz="2800" b="1" dirty="0">
                <a:solidFill>
                  <a:srgbClr val="DE7246"/>
                </a:solidFill>
                <a:latin typeface="Verdana" panose="020B0604030504040204" pitchFamily="34" charset="0"/>
                <a:ea typeface="Verdana" panose="020B0604030504040204" pitchFamily="34" charset="0"/>
                <a:cs typeface="Tahoma" panose="020B0604030504040204" pitchFamily="34" charset="0"/>
              </a:rPr>
              <a:t>CLIM</a:t>
            </a:r>
            <a:r>
              <a:rPr lang="fr-FR" sz="2800" b="1" dirty="0">
                <a:latin typeface="Verdana" panose="020B0604030504040204" pitchFamily="34" charset="0"/>
                <a:ea typeface="Verdana" panose="020B0604030504040204" pitchFamily="34" charset="0"/>
                <a:cs typeface="Tahoma" panose="020B0604030504040204" pitchFamily="34" charset="0"/>
              </a:rPr>
              <a:t>ESSENCES</a:t>
            </a:r>
            <a:br>
              <a:rPr lang="fr-FR" sz="2800" b="1" dirty="0">
                <a:solidFill>
                  <a:srgbClr val="003C2B"/>
                </a:solidFill>
                <a:latin typeface="Verdana" panose="020B0604030504040204" pitchFamily="34" charset="0"/>
                <a:ea typeface="Verdana" panose="020B0604030504040204" pitchFamily="34" charset="0"/>
                <a:cs typeface="Tahoma" panose="020B0604030504040204" pitchFamily="34" charset="0"/>
              </a:rPr>
            </a:br>
            <a:br>
              <a:rPr lang="fr-FR" sz="1200" b="1" dirty="0">
                <a:solidFill>
                  <a:srgbClr val="003C2B"/>
                </a:solidFill>
                <a:latin typeface="Verdana" panose="020B0604030504040204" pitchFamily="34" charset="0"/>
                <a:ea typeface="Verdana" panose="020B0604030504040204" pitchFamily="34" charset="0"/>
                <a:cs typeface="Tahoma" panose="020B0604030504040204" pitchFamily="34" charset="0"/>
              </a:rPr>
            </a:br>
            <a:r>
              <a:rPr lang="fr-FR" sz="2800" b="1" dirty="0">
                <a:solidFill>
                  <a:srgbClr val="003C2B"/>
                </a:solidFill>
                <a:latin typeface="Verdana" panose="020B0604030504040204" pitchFamily="34" charset="0"/>
                <a:ea typeface="Verdana" panose="020B0604030504040204" pitchFamily="34" charset="0"/>
                <a:cs typeface="Tahoma" panose="020B0604030504040204" pitchFamily="34" charset="0"/>
              </a:rPr>
              <a:t>– Mode Expert –</a:t>
            </a:r>
            <a:endParaRPr lang="fr-FR" dirty="0"/>
          </a:p>
        </p:txBody>
      </p:sp>
    </p:spTree>
    <p:extLst>
      <p:ext uri="{BB962C8B-B14F-4D97-AF65-F5344CB8AC3E}">
        <p14:creationId xmlns:p14="http://schemas.microsoft.com/office/powerpoint/2010/main" val="721519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EEFBF2"/>
        </a:solidFill>
        <a:effectLst/>
      </p:bgPr>
    </p:bg>
    <p:spTree>
      <p:nvGrpSpPr>
        <p:cNvPr id="1" name=""/>
        <p:cNvGrpSpPr/>
        <p:nvPr/>
      </p:nvGrpSpPr>
      <p:grpSpPr>
        <a:xfrm>
          <a:off x="0" y="0"/>
          <a:ext cx="0" cy="0"/>
          <a:chOff x="0" y="0"/>
          <a:chExt cx="0" cy="0"/>
        </a:xfrm>
      </p:grpSpPr>
      <p:sp>
        <p:nvSpPr>
          <p:cNvPr id="16" name="Espace réservé du contenu 15">
            <a:extLst>
              <a:ext uri="{FF2B5EF4-FFF2-40B4-BE49-F238E27FC236}">
                <a16:creationId xmlns:a16="http://schemas.microsoft.com/office/drawing/2014/main" id="{310C4AEE-2BE4-4CBA-9436-75534997497A}"/>
              </a:ext>
            </a:extLst>
          </p:cNvPr>
          <p:cNvSpPr>
            <a:spLocks noGrp="1"/>
          </p:cNvSpPr>
          <p:nvPr>
            <p:ph idx="1"/>
          </p:nvPr>
        </p:nvSpPr>
        <p:spPr/>
        <p:txBody>
          <a:bodyPr/>
          <a:lstStyle/>
          <a:p>
            <a:r>
              <a:rPr lang="fr-FR" dirty="0"/>
              <a:t>Calcul de l’indicateur </a:t>
            </a:r>
            <a:r>
              <a:rPr lang="fr-FR" dirty="0" err="1"/>
              <a:t>DHYa</a:t>
            </a:r>
            <a:r>
              <a:rPr lang="fr-FR" dirty="0"/>
              <a:t> : caractérise le manque d’eau</a:t>
            </a:r>
          </a:p>
          <a:p>
            <a:pPr lvl="1"/>
            <a:endParaRPr lang="fr-FR" dirty="0"/>
          </a:p>
        </p:txBody>
      </p:sp>
      <p:sp>
        <p:nvSpPr>
          <p:cNvPr id="13" name="Espace réservé du numéro de diapositive 12">
            <a:extLst>
              <a:ext uri="{FF2B5EF4-FFF2-40B4-BE49-F238E27FC236}">
                <a16:creationId xmlns:a16="http://schemas.microsoft.com/office/drawing/2014/main" id="{1172363B-F867-4484-AB58-DE9FD4EE7BC9}"/>
              </a:ext>
            </a:extLst>
          </p:cNvPr>
          <p:cNvSpPr>
            <a:spLocks noGrp="1"/>
          </p:cNvSpPr>
          <p:nvPr>
            <p:ph type="sldNum" sz="quarter" idx="12"/>
          </p:nvPr>
        </p:nvSpPr>
        <p:spPr/>
        <p:txBody>
          <a:bodyPr/>
          <a:lstStyle/>
          <a:p>
            <a:fld id="{F6E0D31A-37B7-4D95-8E98-520E9C0A3122}" type="slidenum">
              <a:rPr lang="fr-FR" smtClean="0"/>
              <a:t>10</a:t>
            </a:fld>
            <a:endParaRPr lang="fr-FR"/>
          </a:p>
        </p:txBody>
      </p:sp>
      <p:sp>
        <p:nvSpPr>
          <p:cNvPr id="18" name="Titre 17">
            <a:extLst>
              <a:ext uri="{FF2B5EF4-FFF2-40B4-BE49-F238E27FC236}">
                <a16:creationId xmlns:a16="http://schemas.microsoft.com/office/drawing/2014/main" id="{939101A2-DC8C-4BFD-978B-264CAE5E24D3}"/>
              </a:ext>
            </a:extLst>
          </p:cNvPr>
          <p:cNvSpPr>
            <a:spLocks noGrp="1"/>
          </p:cNvSpPr>
          <p:nvPr>
            <p:ph type="title"/>
          </p:nvPr>
        </p:nvSpPr>
        <p:spPr/>
        <p:txBody>
          <a:bodyPr/>
          <a:lstStyle/>
          <a:p>
            <a:r>
              <a:rPr lang="fr-FR" dirty="0"/>
              <a:t>Introduction au modèle IKS</a:t>
            </a:r>
          </a:p>
        </p:txBody>
      </p:sp>
      <p:sp>
        <p:nvSpPr>
          <p:cNvPr id="8" name="Rectangle 7">
            <a:extLst>
              <a:ext uri="{FF2B5EF4-FFF2-40B4-BE49-F238E27FC236}">
                <a16:creationId xmlns:a16="http://schemas.microsoft.com/office/drawing/2014/main" id="{B10F1A1C-83D8-4984-889C-E5ECCF68108C}"/>
              </a:ext>
            </a:extLst>
          </p:cNvPr>
          <p:cNvSpPr/>
          <p:nvPr/>
        </p:nvSpPr>
        <p:spPr>
          <a:xfrm>
            <a:off x="4962074" y="1758157"/>
            <a:ext cx="1415246" cy="430887"/>
          </a:xfrm>
          <a:prstGeom prst="rect">
            <a:avLst/>
          </a:prstGeom>
          <a:solidFill>
            <a:schemeClr val="bg1">
              <a:lumMod val="85000"/>
            </a:schemeClr>
          </a:solidFill>
          <a:ln w="3175">
            <a:solidFill>
              <a:srgbClr val="3240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fr-FR" sz="1100" dirty="0">
                <a:solidFill>
                  <a:srgbClr val="324055"/>
                </a:solidFill>
                <a:latin typeface="Verdana" panose="020B0604030504040204" pitchFamily="34" charset="0"/>
                <a:ea typeface="Verdana" panose="020B0604030504040204" pitchFamily="34" charset="0"/>
              </a:rPr>
              <a:t>Calcul de P – ETP</a:t>
            </a:r>
          </a:p>
          <a:p>
            <a:pPr algn="ctr"/>
            <a:r>
              <a:rPr lang="fr-FR" sz="1100" dirty="0">
                <a:solidFill>
                  <a:srgbClr val="324055"/>
                </a:solidFill>
                <a:latin typeface="Verdana" panose="020B0604030504040204" pitchFamily="34" charset="0"/>
                <a:ea typeface="Verdana" panose="020B0604030504040204" pitchFamily="34" charset="0"/>
              </a:rPr>
              <a:t>Pour le mois</a:t>
            </a:r>
          </a:p>
        </p:txBody>
      </p:sp>
      <p:grpSp>
        <p:nvGrpSpPr>
          <p:cNvPr id="54" name="Groupe 53">
            <a:extLst>
              <a:ext uri="{FF2B5EF4-FFF2-40B4-BE49-F238E27FC236}">
                <a16:creationId xmlns:a16="http://schemas.microsoft.com/office/drawing/2014/main" id="{327ED7B6-7F09-45CF-9452-096DAAC34650}"/>
              </a:ext>
            </a:extLst>
          </p:cNvPr>
          <p:cNvGrpSpPr/>
          <p:nvPr/>
        </p:nvGrpSpPr>
        <p:grpSpPr>
          <a:xfrm>
            <a:off x="2915592" y="1973601"/>
            <a:ext cx="2033783" cy="1195222"/>
            <a:chOff x="2934642" y="1973601"/>
            <a:chExt cx="2033783" cy="1195222"/>
          </a:xfrm>
        </p:grpSpPr>
        <p:sp>
          <p:nvSpPr>
            <p:cNvPr id="9" name="Rectangle 8">
              <a:extLst>
                <a:ext uri="{FF2B5EF4-FFF2-40B4-BE49-F238E27FC236}">
                  <a16:creationId xmlns:a16="http://schemas.microsoft.com/office/drawing/2014/main" id="{5CCE20A7-B53A-4F45-AD9D-BEB53D0BF2B0}"/>
                </a:ext>
              </a:extLst>
            </p:cNvPr>
            <p:cNvSpPr/>
            <p:nvPr/>
          </p:nvSpPr>
          <p:spPr>
            <a:xfrm>
              <a:off x="2934642" y="2568659"/>
              <a:ext cx="1415246" cy="600164"/>
            </a:xfrm>
            <a:prstGeom prst="rect">
              <a:avLst/>
            </a:prstGeom>
            <a:solidFill>
              <a:srgbClr val="92D050"/>
            </a:solidFill>
            <a:ln w="3175">
              <a:solidFill>
                <a:srgbClr val="3240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fr-FR" sz="1100" dirty="0">
                  <a:solidFill>
                    <a:srgbClr val="324055"/>
                  </a:solidFill>
                  <a:latin typeface="Verdana" panose="020B0604030504040204" pitchFamily="34" charset="0"/>
                  <a:ea typeface="Verdana" panose="020B0604030504040204" pitchFamily="34" charset="0"/>
                </a:rPr>
                <a:t>Si (P – ETP) &gt; 0 mm</a:t>
              </a:r>
            </a:p>
            <a:p>
              <a:pPr algn="ctr"/>
              <a:r>
                <a:rPr lang="fr-FR" sz="1100" dirty="0">
                  <a:solidFill>
                    <a:srgbClr val="324055"/>
                  </a:solidFill>
                  <a:latin typeface="Verdana" panose="020B0604030504040204" pitchFamily="34" charset="0"/>
                  <a:ea typeface="Verdana" panose="020B0604030504040204" pitchFamily="34" charset="0"/>
                  <a:sym typeface="Wingdings" panose="05000000000000000000" pitchFamily="2" charset="2"/>
                </a:rPr>
                <a:t> </a:t>
              </a:r>
              <a:r>
                <a:rPr lang="fr-FR" sz="1100" dirty="0">
                  <a:solidFill>
                    <a:srgbClr val="324055"/>
                  </a:solidFill>
                  <a:latin typeface="Verdana" panose="020B0604030504040204" pitchFamily="34" charset="0"/>
                  <a:ea typeface="Verdana" panose="020B0604030504040204" pitchFamily="34" charset="0"/>
                </a:rPr>
                <a:t>Excès d’eau</a:t>
              </a:r>
            </a:p>
          </p:txBody>
        </p:sp>
        <p:cxnSp>
          <p:nvCxnSpPr>
            <p:cNvPr id="12" name="Connecteur en angle 14">
              <a:extLst>
                <a:ext uri="{FF2B5EF4-FFF2-40B4-BE49-F238E27FC236}">
                  <a16:creationId xmlns:a16="http://schemas.microsoft.com/office/drawing/2014/main" id="{57B89FFD-A04D-42EF-B0CE-8FD38D956DE3}"/>
                </a:ext>
              </a:extLst>
            </p:cNvPr>
            <p:cNvCxnSpPr>
              <a:stCxn id="8" idx="1"/>
              <a:endCxn id="9" idx="0"/>
            </p:cNvCxnSpPr>
            <p:nvPr/>
          </p:nvCxnSpPr>
          <p:spPr>
            <a:xfrm rot="10800000" flipV="1">
              <a:off x="3642266" y="1973601"/>
              <a:ext cx="1326159" cy="595058"/>
            </a:xfrm>
            <a:prstGeom prst="bentConnector2">
              <a:avLst/>
            </a:prstGeom>
            <a:ln>
              <a:solidFill>
                <a:srgbClr val="324055"/>
              </a:solidFill>
              <a:tailEnd type="triangle"/>
            </a:ln>
          </p:spPr>
          <p:style>
            <a:lnRef idx="1">
              <a:schemeClr val="accent1"/>
            </a:lnRef>
            <a:fillRef idx="0">
              <a:schemeClr val="accent1"/>
            </a:fillRef>
            <a:effectRef idx="0">
              <a:schemeClr val="accent1"/>
            </a:effectRef>
            <a:fontRef idx="minor">
              <a:schemeClr val="tx1"/>
            </a:fontRef>
          </p:style>
        </p:cxnSp>
      </p:grpSp>
      <p:grpSp>
        <p:nvGrpSpPr>
          <p:cNvPr id="55" name="Groupe 54">
            <a:extLst>
              <a:ext uri="{FF2B5EF4-FFF2-40B4-BE49-F238E27FC236}">
                <a16:creationId xmlns:a16="http://schemas.microsoft.com/office/drawing/2014/main" id="{93E42744-294C-4A24-A83E-41AB481787AB}"/>
              </a:ext>
            </a:extLst>
          </p:cNvPr>
          <p:cNvGrpSpPr/>
          <p:nvPr/>
        </p:nvGrpSpPr>
        <p:grpSpPr>
          <a:xfrm>
            <a:off x="6377320" y="1973601"/>
            <a:ext cx="3221828" cy="1209516"/>
            <a:chOff x="6377320" y="1973601"/>
            <a:chExt cx="3221828" cy="1209516"/>
          </a:xfrm>
        </p:grpSpPr>
        <p:sp>
          <p:nvSpPr>
            <p:cNvPr id="10" name="Rectangle 9">
              <a:extLst>
                <a:ext uri="{FF2B5EF4-FFF2-40B4-BE49-F238E27FC236}">
                  <a16:creationId xmlns:a16="http://schemas.microsoft.com/office/drawing/2014/main" id="{844CA503-3FCE-424D-8DFB-593AAB283AD1}"/>
                </a:ext>
              </a:extLst>
            </p:cNvPr>
            <p:cNvSpPr/>
            <p:nvPr/>
          </p:nvSpPr>
          <p:spPr>
            <a:xfrm>
              <a:off x="8183902" y="2582953"/>
              <a:ext cx="1415246" cy="600164"/>
            </a:xfrm>
            <a:prstGeom prst="rect">
              <a:avLst/>
            </a:prstGeom>
            <a:solidFill>
              <a:schemeClr val="accent4">
                <a:lumMod val="40000"/>
                <a:lumOff val="60000"/>
              </a:schemeClr>
            </a:solidFill>
            <a:ln w="3175">
              <a:solidFill>
                <a:srgbClr val="3240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fr-FR" sz="1100" dirty="0">
                  <a:solidFill>
                    <a:srgbClr val="324055"/>
                  </a:solidFill>
                  <a:latin typeface="Verdana" panose="020B0604030504040204" pitchFamily="34" charset="0"/>
                  <a:ea typeface="Verdana" panose="020B0604030504040204" pitchFamily="34" charset="0"/>
                </a:rPr>
                <a:t>Si (P – ETP) &lt; 0 mm</a:t>
              </a:r>
            </a:p>
            <a:p>
              <a:pPr algn="ctr"/>
              <a:r>
                <a:rPr lang="fr-FR" sz="1100" dirty="0">
                  <a:solidFill>
                    <a:srgbClr val="324055"/>
                  </a:solidFill>
                  <a:latin typeface="Verdana" panose="020B0604030504040204" pitchFamily="34" charset="0"/>
                  <a:ea typeface="Verdana" panose="020B0604030504040204" pitchFamily="34" charset="0"/>
                  <a:sym typeface="Wingdings" panose="05000000000000000000" pitchFamily="2" charset="2"/>
                </a:rPr>
                <a:t> </a:t>
              </a:r>
              <a:r>
                <a:rPr lang="fr-FR" sz="1100" dirty="0">
                  <a:solidFill>
                    <a:srgbClr val="324055"/>
                  </a:solidFill>
                  <a:latin typeface="Verdana" panose="020B0604030504040204" pitchFamily="34" charset="0"/>
                  <a:ea typeface="Verdana" panose="020B0604030504040204" pitchFamily="34" charset="0"/>
                </a:rPr>
                <a:t>Manque d’eau</a:t>
              </a:r>
            </a:p>
          </p:txBody>
        </p:sp>
        <p:cxnSp>
          <p:nvCxnSpPr>
            <p:cNvPr id="14" name="Connecteur en angle 16">
              <a:extLst>
                <a:ext uri="{FF2B5EF4-FFF2-40B4-BE49-F238E27FC236}">
                  <a16:creationId xmlns:a16="http://schemas.microsoft.com/office/drawing/2014/main" id="{EB93CA42-B763-431A-B335-BC1D0B942F7F}"/>
                </a:ext>
              </a:extLst>
            </p:cNvPr>
            <p:cNvCxnSpPr>
              <a:stCxn id="8" idx="3"/>
              <a:endCxn id="10" idx="0"/>
            </p:cNvCxnSpPr>
            <p:nvPr/>
          </p:nvCxnSpPr>
          <p:spPr>
            <a:xfrm>
              <a:off x="6377320" y="1973601"/>
              <a:ext cx="2514205" cy="609352"/>
            </a:xfrm>
            <a:prstGeom prst="bentConnector2">
              <a:avLst/>
            </a:prstGeom>
            <a:ln>
              <a:solidFill>
                <a:srgbClr val="324055"/>
              </a:solidFill>
              <a:tailEnd type="triangle"/>
            </a:ln>
          </p:spPr>
          <p:style>
            <a:lnRef idx="1">
              <a:schemeClr val="accent1"/>
            </a:lnRef>
            <a:fillRef idx="0">
              <a:schemeClr val="accent1"/>
            </a:fillRef>
            <a:effectRef idx="0">
              <a:schemeClr val="accent1"/>
            </a:effectRef>
            <a:fontRef idx="minor">
              <a:schemeClr val="tx1"/>
            </a:fontRef>
          </p:style>
        </p:cxnSp>
      </p:grpSp>
      <p:grpSp>
        <p:nvGrpSpPr>
          <p:cNvPr id="57" name="Groupe 56">
            <a:extLst>
              <a:ext uri="{FF2B5EF4-FFF2-40B4-BE49-F238E27FC236}">
                <a16:creationId xmlns:a16="http://schemas.microsoft.com/office/drawing/2014/main" id="{35FC48AA-13AB-4D22-997A-360611E56160}"/>
              </a:ext>
            </a:extLst>
          </p:cNvPr>
          <p:cNvGrpSpPr/>
          <p:nvPr/>
        </p:nvGrpSpPr>
        <p:grpSpPr>
          <a:xfrm>
            <a:off x="1142648" y="3742698"/>
            <a:ext cx="1772944" cy="600164"/>
            <a:chOff x="1161698" y="3923496"/>
            <a:chExt cx="1772944" cy="600164"/>
          </a:xfrm>
        </p:grpSpPr>
        <p:sp>
          <p:nvSpPr>
            <p:cNvPr id="19" name="Rectangle 18">
              <a:extLst>
                <a:ext uri="{FF2B5EF4-FFF2-40B4-BE49-F238E27FC236}">
                  <a16:creationId xmlns:a16="http://schemas.microsoft.com/office/drawing/2014/main" id="{612B78F3-61E3-432F-9A66-655C909D6568}"/>
                </a:ext>
              </a:extLst>
            </p:cNvPr>
            <p:cNvSpPr/>
            <p:nvPr/>
          </p:nvSpPr>
          <p:spPr>
            <a:xfrm>
              <a:off x="1161698" y="3923496"/>
              <a:ext cx="1415246" cy="600164"/>
            </a:xfrm>
            <a:prstGeom prst="rect">
              <a:avLst/>
            </a:prstGeom>
            <a:solidFill>
              <a:schemeClr val="bg1">
                <a:lumMod val="85000"/>
              </a:schemeClr>
            </a:solidFill>
            <a:ln w="3175">
              <a:solidFill>
                <a:srgbClr val="3240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fr-FR" sz="1100" dirty="0">
                  <a:solidFill>
                    <a:srgbClr val="324055"/>
                  </a:solidFill>
                  <a:latin typeface="Verdana" panose="020B0604030504040204" pitchFamily="34" charset="0"/>
                  <a:ea typeface="Verdana" panose="020B0604030504040204" pitchFamily="34" charset="0"/>
                </a:rPr>
                <a:t>Ce qui excède la RUM est perdu par drainage</a:t>
              </a:r>
            </a:p>
          </p:txBody>
        </p:sp>
        <p:cxnSp>
          <p:nvCxnSpPr>
            <p:cNvPr id="20" name="Connecteur droit avec flèche 19">
              <a:extLst>
                <a:ext uri="{FF2B5EF4-FFF2-40B4-BE49-F238E27FC236}">
                  <a16:creationId xmlns:a16="http://schemas.microsoft.com/office/drawing/2014/main" id="{CEDEB50A-5FEC-4F44-A3CF-732CA14DA1C3}"/>
                </a:ext>
              </a:extLst>
            </p:cNvPr>
            <p:cNvCxnSpPr>
              <a:stCxn id="17" idx="1"/>
              <a:endCxn id="19" idx="3"/>
            </p:cNvCxnSpPr>
            <p:nvPr/>
          </p:nvCxnSpPr>
          <p:spPr>
            <a:xfrm flipH="1">
              <a:off x="2576944" y="4223577"/>
              <a:ext cx="357698" cy="1"/>
            </a:xfrm>
            <a:prstGeom prst="straightConnector1">
              <a:avLst/>
            </a:prstGeom>
            <a:ln>
              <a:solidFill>
                <a:srgbClr val="324055"/>
              </a:solidFill>
              <a:tailEnd type="triangle"/>
            </a:ln>
          </p:spPr>
          <p:style>
            <a:lnRef idx="1">
              <a:schemeClr val="accent1"/>
            </a:lnRef>
            <a:fillRef idx="0">
              <a:schemeClr val="accent1"/>
            </a:fillRef>
            <a:effectRef idx="0">
              <a:schemeClr val="accent1"/>
            </a:effectRef>
            <a:fontRef idx="minor">
              <a:schemeClr val="tx1"/>
            </a:fontRef>
          </p:style>
        </p:cxnSp>
      </p:grpSp>
      <p:grpSp>
        <p:nvGrpSpPr>
          <p:cNvPr id="86" name="Groupe 85">
            <a:extLst>
              <a:ext uri="{FF2B5EF4-FFF2-40B4-BE49-F238E27FC236}">
                <a16:creationId xmlns:a16="http://schemas.microsoft.com/office/drawing/2014/main" id="{C6A51E9C-1DB4-4CA6-8D01-E7E62FF0CA4F}"/>
              </a:ext>
            </a:extLst>
          </p:cNvPr>
          <p:cNvGrpSpPr/>
          <p:nvPr/>
        </p:nvGrpSpPr>
        <p:grpSpPr>
          <a:xfrm>
            <a:off x="6312990" y="3183117"/>
            <a:ext cx="3436261" cy="1075106"/>
            <a:chOff x="6312990" y="3183117"/>
            <a:chExt cx="3436261" cy="1075106"/>
          </a:xfrm>
        </p:grpSpPr>
        <p:cxnSp>
          <p:nvCxnSpPr>
            <p:cNvPr id="22" name="Connecteur droit avec flèche 21">
              <a:extLst>
                <a:ext uri="{FF2B5EF4-FFF2-40B4-BE49-F238E27FC236}">
                  <a16:creationId xmlns:a16="http://schemas.microsoft.com/office/drawing/2014/main" id="{DFC2FAD5-DF5B-4F59-AE4D-68A88BE4916D}"/>
                </a:ext>
              </a:extLst>
            </p:cNvPr>
            <p:cNvCxnSpPr>
              <a:cxnSpLocks/>
              <a:stCxn id="10" idx="2"/>
              <a:endCxn id="11" idx="0"/>
            </p:cNvCxnSpPr>
            <p:nvPr/>
          </p:nvCxnSpPr>
          <p:spPr>
            <a:xfrm>
              <a:off x="8891525" y="3183117"/>
              <a:ext cx="1" cy="644219"/>
            </a:xfrm>
            <a:prstGeom prst="straightConnector1">
              <a:avLst/>
            </a:prstGeom>
            <a:ln>
              <a:solidFill>
                <a:srgbClr val="324055"/>
              </a:solidFill>
              <a:tailEnd type="triangle"/>
            </a:ln>
          </p:spPr>
          <p:style>
            <a:lnRef idx="1">
              <a:schemeClr val="accent1"/>
            </a:lnRef>
            <a:fillRef idx="0">
              <a:schemeClr val="accent1"/>
            </a:fillRef>
            <a:effectRef idx="0">
              <a:schemeClr val="accent1"/>
            </a:effectRef>
            <a:fontRef idx="minor">
              <a:schemeClr val="tx1"/>
            </a:fontRef>
          </p:style>
        </p:cxnSp>
        <p:grpSp>
          <p:nvGrpSpPr>
            <p:cNvPr id="58" name="Groupe 57">
              <a:extLst>
                <a:ext uri="{FF2B5EF4-FFF2-40B4-BE49-F238E27FC236}">
                  <a16:creationId xmlns:a16="http://schemas.microsoft.com/office/drawing/2014/main" id="{269A3ADA-1B79-4D86-BF4E-995375ED3847}"/>
                </a:ext>
              </a:extLst>
            </p:cNvPr>
            <p:cNvGrpSpPr/>
            <p:nvPr/>
          </p:nvGrpSpPr>
          <p:grpSpPr>
            <a:xfrm>
              <a:off x="6312990" y="3827336"/>
              <a:ext cx="3436261" cy="430887"/>
              <a:chOff x="6332040" y="4008134"/>
              <a:chExt cx="3436261" cy="430887"/>
            </a:xfrm>
          </p:grpSpPr>
          <p:sp>
            <p:nvSpPr>
              <p:cNvPr id="11" name="Rectangle 10">
                <a:extLst>
                  <a:ext uri="{FF2B5EF4-FFF2-40B4-BE49-F238E27FC236}">
                    <a16:creationId xmlns:a16="http://schemas.microsoft.com/office/drawing/2014/main" id="{05593384-810E-4B9B-AB4F-AF12C377319B}"/>
                  </a:ext>
                </a:extLst>
              </p:cNvPr>
              <p:cNvSpPr/>
              <p:nvPr/>
            </p:nvSpPr>
            <p:spPr>
              <a:xfrm>
                <a:off x="8052850" y="4008134"/>
                <a:ext cx="1715451" cy="430887"/>
              </a:xfrm>
              <a:prstGeom prst="rect">
                <a:avLst/>
              </a:prstGeom>
              <a:solidFill>
                <a:schemeClr val="bg1">
                  <a:lumMod val="85000"/>
                </a:schemeClr>
              </a:solidFill>
              <a:ln w="3175">
                <a:solidFill>
                  <a:srgbClr val="3240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fr-FR" sz="1100" dirty="0">
                    <a:solidFill>
                      <a:srgbClr val="324055"/>
                    </a:solidFill>
                    <a:latin typeface="Verdana" panose="020B0604030504040204" pitchFamily="34" charset="0"/>
                    <a:ea typeface="Verdana" panose="020B0604030504040204" pitchFamily="34" charset="0"/>
                  </a:rPr>
                  <a:t>Eau manquante prélevée dans la RU</a:t>
                </a:r>
              </a:p>
            </p:txBody>
          </p:sp>
          <p:cxnSp>
            <p:nvCxnSpPr>
              <p:cNvPr id="23" name="Connecteur droit avec flèche 22">
                <a:extLst>
                  <a:ext uri="{FF2B5EF4-FFF2-40B4-BE49-F238E27FC236}">
                    <a16:creationId xmlns:a16="http://schemas.microsoft.com/office/drawing/2014/main" id="{11946C55-AA70-4A11-9D1A-DF2C5681187F}"/>
                  </a:ext>
                </a:extLst>
              </p:cNvPr>
              <p:cNvCxnSpPr>
                <a:stCxn id="38" idx="3"/>
                <a:endCxn id="11" idx="1"/>
              </p:cNvCxnSpPr>
              <p:nvPr/>
            </p:nvCxnSpPr>
            <p:spPr>
              <a:xfrm>
                <a:off x="6332040" y="4223578"/>
                <a:ext cx="1720810" cy="0"/>
              </a:xfrm>
              <a:prstGeom prst="straightConnector1">
                <a:avLst/>
              </a:prstGeom>
              <a:ln>
                <a:solidFill>
                  <a:srgbClr val="324055"/>
                </a:solidFill>
                <a:tailEnd type="triangle"/>
              </a:ln>
            </p:spPr>
            <p:style>
              <a:lnRef idx="1">
                <a:schemeClr val="accent1"/>
              </a:lnRef>
              <a:fillRef idx="0">
                <a:schemeClr val="accent1"/>
              </a:fillRef>
              <a:effectRef idx="0">
                <a:schemeClr val="accent1"/>
              </a:effectRef>
              <a:fontRef idx="minor">
                <a:schemeClr val="tx1"/>
              </a:fontRef>
            </p:style>
          </p:cxnSp>
        </p:grpSp>
      </p:grpSp>
      <p:grpSp>
        <p:nvGrpSpPr>
          <p:cNvPr id="61" name="Groupe 60">
            <a:extLst>
              <a:ext uri="{FF2B5EF4-FFF2-40B4-BE49-F238E27FC236}">
                <a16:creationId xmlns:a16="http://schemas.microsoft.com/office/drawing/2014/main" id="{262752AC-E789-4906-AABB-7905F0011E03}"/>
              </a:ext>
            </a:extLst>
          </p:cNvPr>
          <p:cNvGrpSpPr/>
          <p:nvPr/>
        </p:nvGrpSpPr>
        <p:grpSpPr>
          <a:xfrm>
            <a:off x="6533674" y="4258224"/>
            <a:ext cx="2345152" cy="1866686"/>
            <a:chOff x="6552724" y="4258224"/>
            <a:chExt cx="2345152" cy="1866686"/>
          </a:xfrm>
        </p:grpSpPr>
        <p:sp>
          <p:nvSpPr>
            <p:cNvPr id="24" name="Rectangle 23">
              <a:extLst>
                <a:ext uri="{FF2B5EF4-FFF2-40B4-BE49-F238E27FC236}">
                  <a16:creationId xmlns:a16="http://schemas.microsoft.com/office/drawing/2014/main" id="{C02925CA-4EDA-456C-B51E-9BE4399BE8AE}"/>
                </a:ext>
              </a:extLst>
            </p:cNvPr>
            <p:cNvSpPr/>
            <p:nvPr/>
          </p:nvSpPr>
          <p:spPr>
            <a:xfrm>
              <a:off x="6552724" y="5186191"/>
              <a:ext cx="2316753" cy="938719"/>
            </a:xfrm>
            <a:prstGeom prst="rect">
              <a:avLst/>
            </a:prstGeom>
            <a:solidFill>
              <a:schemeClr val="accent4">
                <a:lumMod val="40000"/>
                <a:lumOff val="60000"/>
              </a:schemeClr>
            </a:solidFill>
            <a:ln w="3175">
              <a:solidFill>
                <a:srgbClr val="3240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fr-FR" sz="1100" dirty="0">
                  <a:solidFill>
                    <a:srgbClr val="324055"/>
                  </a:solidFill>
                  <a:latin typeface="Verdana" panose="020B0604030504040204" pitchFamily="34" charset="0"/>
                  <a:ea typeface="Verdana" panose="020B0604030504040204" pitchFamily="34" charset="0"/>
                </a:rPr>
                <a:t>Si RU insuffisante :</a:t>
              </a:r>
            </a:p>
            <a:p>
              <a:pPr algn="ctr"/>
              <a:endParaRPr lang="fr-FR" sz="1100" dirty="0">
                <a:solidFill>
                  <a:srgbClr val="324055"/>
                </a:solidFill>
                <a:latin typeface="Verdana" panose="020B0604030504040204" pitchFamily="34" charset="0"/>
                <a:ea typeface="Verdana" panose="020B0604030504040204" pitchFamily="34" charset="0"/>
              </a:endParaRPr>
            </a:p>
            <a:p>
              <a:pPr algn="ctr"/>
              <a:r>
                <a:rPr lang="fr-FR" sz="1100" dirty="0">
                  <a:solidFill>
                    <a:srgbClr val="324055"/>
                  </a:solidFill>
                  <a:latin typeface="Verdana" panose="020B0604030504040204" pitchFamily="34" charset="0"/>
                  <a:ea typeface="Verdana" panose="020B0604030504040204" pitchFamily="34" charset="0"/>
                </a:rPr>
                <a:t>Déficit hydrique pour le mois</a:t>
              </a:r>
            </a:p>
            <a:p>
              <a:pPr algn="ctr"/>
              <a:endParaRPr lang="fr-FR" sz="1100" dirty="0">
                <a:solidFill>
                  <a:srgbClr val="324055"/>
                </a:solidFill>
                <a:latin typeface="Verdana" panose="020B0604030504040204" pitchFamily="34" charset="0"/>
                <a:ea typeface="Verdana" panose="020B0604030504040204" pitchFamily="34" charset="0"/>
              </a:endParaRPr>
            </a:p>
            <a:p>
              <a:pPr algn="ctr"/>
              <a:r>
                <a:rPr lang="fr-FR" sz="1100" dirty="0" err="1">
                  <a:solidFill>
                    <a:srgbClr val="324055"/>
                  </a:solidFill>
                  <a:latin typeface="Verdana" panose="020B0604030504040204" pitchFamily="34" charset="0"/>
                  <a:ea typeface="Verdana" panose="020B0604030504040204" pitchFamily="34" charset="0"/>
                </a:rPr>
                <a:t>DHY</a:t>
              </a:r>
              <a:r>
                <a:rPr lang="fr-FR" sz="1100" baseline="-25000" dirty="0" err="1">
                  <a:solidFill>
                    <a:srgbClr val="324055"/>
                  </a:solidFill>
                  <a:latin typeface="Verdana" panose="020B0604030504040204" pitchFamily="34" charset="0"/>
                  <a:ea typeface="Verdana" panose="020B0604030504040204" pitchFamily="34" charset="0"/>
                </a:rPr>
                <a:t>mois</a:t>
              </a:r>
              <a:r>
                <a:rPr lang="fr-FR" sz="1100" dirty="0">
                  <a:solidFill>
                    <a:srgbClr val="324055"/>
                  </a:solidFill>
                  <a:latin typeface="Verdana" panose="020B0604030504040204" pitchFamily="34" charset="0"/>
                  <a:ea typeface="Verdana" panose="020B0604030504040204" pitchFamily="34" charset="0"/>
                </a:rPr>
                <a:t> = ETP – (P + RU) </a:t>
              </a:r>
            </a:p>
          </p:txBody>
        </p:sp>
        <p:cxnSp>
          <p:nvCxnSpPr>
            <p:cNvPr id="26" name="Connecteur en angle 41">
              <a:extLst>
                <a:ext uri="{FF2B5EF4-FFF2-40B4-BE49-F238E27FC236}">
                  <a16:creationId xmlns:a16="http://schemas.microsoft.com/office/drawing/2014/main" id="{B6370730-D34A-45CC-A089-A5AB1963317B}"/>
                </a:ext>
              </a:extLst>
            </p:cNvPr>
            <p:cNvCxnSpPr>
              <a:stCxn id="11" idx="2"/>
              <a:endCxn id="24" idx="0"/>
            </p:cNvCxnSpPr>
            <p:nvPr/>
          </p:nvCxnSpPr>
          <p:spPr>
            <a:xfrm rot="5400000">
              <a:off x="7840505" y="4128820"/>
              <a:ext cx="927968" cy="1186775"/>
            </a:xfrm>
            <a:prstGeom prst="bentConnector3">
              <a:avLst/>
            </a:prstGeom>
            <a:ln>
              <a:solidFill>
                <a:srgbClr val="324055"/>
              </a:solidFill>
              <a:prstDash val="dash"/>
              <a:tailEnd type="triangle"/>
            </a:ln>
          </p:spPr>
          <p:style>
            <a:lnRef idx="1">
              <a:schemeClr val="accent1"/>
            </a:lnRef>
            <a:fillRef idx="0">
              <a:schemeClr val="accent1"/>
            </a:fillRef>
            <a:effectRef idx="0">
              <a:schemeClr val="accent1"/>
            </a:effectRef>
            <a:fontRef idx="minor">
              <a:schemeClr val="tx1"/>
            </a:fontRef>
          </p:style>
        </p:cxnSp>
      </p:grpSp>
      <p:grpSp>
        <p:nvGrpSpPr>
          <p:cNvPr id="62" name="Groupe 61">
            <a:extLst>
              <a:ext uri="{FF2B5EF4-FFF2-40B4-BE49-F238E27FC236}">
                <a16:creationId xmlns:a16="http://schemas.microsoft.com/office/drawing/2014/main" id="{599A90FA-3E6E-44F9-9430-3B0C02633596}"/>
              </a:ext>
            </a:extLst>
          </p:cNvPr>
          <p:cNvGrpSpPr/>
          <p:nvPr/>
        </p:nvGrpSpPr>
        <p:grpSpPr>
          <a:xfrm>
            <a:off x="8891525" y="4258223"/>
            <a:ext cx="2376900" cy="1951326"/>
            <a:chOff x="8891525" y="4258223"/>
            <a:chExt cx="2376900" cy="1951326"/>
          </a:xfrm>
        </p:grpSpPr>
        <p:sp>
          <p:nvSpPr>
            <p:cNvPr id="25" name="Rectangle 24">
              <a:extLst>
                <a:ext uri="{FF2B5EF4-FFF2-40B4-BE49-F238E27FC236}">
                  <a16:creationId xmlns:a16="http://schemas.microsoft.com/office/drawing/2014/main" id="{C4FF0EEC-F7FE-496F-8799-961ED73814EB}"/>
                </a:ext>
              </a:extLst>
            </p:cNvPr>
            <p:cNvSpPr/>
            <p:nvPr/>
          </p:nvSpPr>
          <p:spPr>
            <a:xfrm>
              <a:off x="8951672" y="5101553"/>
              <a:ext cx="2316753" cy="1107996"/>
            </a:xfrm>
            <a:prstGeom prst="rect">
              <a:avLst/>
            </a:prstGeom>
            <a:solidFill>
              <a:srgbClr val="92D050"/>
            </a:solidFill>
            <a:ln w="3175">
              <a:solidFill>
                <a:srgbClr val="3240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fr-FR" sz="1100" dirty="0">
                  <a:solidFill>
                    <a:srgbClr val="324055"/>
                  </a:solidFill>
                  <a:latin typeface="Verdana" panose="020B0604030504040204" pitchFamily="34" charset="0"/>
                  <a:ea typeface="Verdana" panose="020B0604030504040204" pitchFamily="34" charset="0"/>
                </a:rPr>
                <a:t>Sinon :</a:t>
              </a:r>
            </a:p>
            <a:p>
              <a:pPr algn="ctr"/>
              <a:endParaRPr lang="fr-FR" sz="1100" dirty="0">
                <a:solidFill>
                  <a:srgbClr val="324055"/>
                </a:solidFill>
                <a:latin typeface="Verdana" panose="020B0604030504040204" pitchFamily="34" charset="0"/>
                <a:ea typeface="Verdana" panose="020B0604030504040204" pitchFamily="34" charset="0"/>
              </a:endParaRPr>
            </a:p>
            <a:p>
              <a:pPr algn="ctr"/>
              <a:r>
                <a:rPr lang="fr-FR" sz="1100" dirty="0">
                  <a:solidFill>
                    <a:srgbClr val="324055"/>
                  </a:solidFill>
                  <a:latin typeface="Verdana" panose="020B0604030504040204" pitchFamily="34" charset="0"/>
                  <a:ea typeface="Verdana" panose="020B0604030504040204" pitchFamily="34" charset="0"/>
                </a:rPr>
                <a:t>Pas de déficit hydrique pour le mois</a:t>
              </a:r>
            </a:p>
            <a:p>
              <a:pPr algn="ctr"/>
              <a:endParaRPr lang="fr-FR" sz="1100" dirty="0">
                <a:solidFill>
                  <a:srgbClr val="324055"/>
                </a:solidFill>
                <a:latin typeface="Verdana" panose="020B0604030504040204" pitchFamily="34" charset="0"/>
                <a:ea typeface="Verdana" panose="020B0604030504040204" pitchFamily="34" charset="0"/>
              </a:endParaRPr>
            </a:p>
            <a:p>
              <a:pPr algn="ctr"/>
              <a:r>
                <a:rPr lang="fr-FR" sz="1100" dirty="0" err="1">
                  <a:solidFill>
                    <a:srgbClr val="324055"/>
                  </a:solidFill>
                  <a:latin typeface="Verdana" panose="020B0604030504040204" pitchFamily="34" charset="0"/>
                  <a:ea typeface="Verdana" panose="020B0604030504040204" pitchFamily="34" charset="0"/>
                </a:rPr>
                <a:t>DHY</a:t>
              </a:r>
              <a:r>
                <a:rPr lang="fr-FR" sz="1100" baseline="-25000" dirty="0" err="1">
                  <a:solidFill>
                    <a:srgbClr val="324055"/>
                  </a:solidFill>
                  <a:latin typeface="Verdana" panose="020B0604030504040204" pitchFamily="34" charset="0"/>
                  <a:ea typeface="Verdana" panose="020B0604030504040204" pitchFamily="34" charset="0"/>
                </a:rPr>
                <a:t>mois</a:t>
              </a:r>
              <a:r>
                <a:rPr lang="fr-FR" sz="1100" dirty="0">
                  <a:solidFill>
                    <a:srgbClr val="324055"/>
                  </a:solidFill>
                  <a:latin typeface="Verdana" panose="020B0604030504040204" pitchFamily="34" charset="0"/>
                  <a:ea typeface="Verdana" panose="020B0604030504040204" pitchFamily="34" charset="0"/>
                </a:rPr>
                <a:t> = 0</a:t>
              </a:r>
            </a:p>
          </p:txBody>
        </p:sp>
        <p:cxnSp>
          <p:nvCxnSpPr>
            <p:cNvPr id="27" name="Connecteur en angle 43">
              <a:extLst>
                <a:ext uri="{FF2B5EF4-FFF2-40B4-BE49-F238E27FC236}">
                  <a16:creationId xmlns:a16="http://schemas.microsoft.com/office/drawing/2014/main" id="{19E94CC4-255D-4F6F-BF48-A0D9D49DB9B4}"/>
                </a:ext>
              </a:extLst>
            </p:cNvPr>
            <p:cNvCxnSpPr>
              <a:stCxn id="11" idx="2"/>
              <a:endCxn id="25" idx="0"/>
            </p:cNvCxnSpPr>
            <p:nvPr/>
          </p:nvCxnSpPr>
          <p:spPr>
            <a:xfrm rot="16200000" flipH="1">
              <a:off x="9079122" y="4070626"/>
              <a:ext cx="843330" cy="1218523"/>
            </a:xfrm>
            <a:prstGeom prst="bentConnector3">
              <a:avLst>
                <a:gd name="adj1" fmla="val 50000"/>
              </a:avLst>
            </a:prstGeom>
            <a:ln>
              <a:solidFill>
                <a:srgbClr val="324055"/>
              </a:solidFill>
              <a:prstDash val="dash"/>
              <a:tailEnd type="triangle"/>
            </a:ln>
          </p:spPr>
          <p:style>
            <a:lnRef idx="1">
              <a:schemeClr val="accent1"/>
            </a:lnRef>
            <a:fillRef idx="0">
              <a:schemeClr val="accent1"/>
            </a:fillRef>
            <a:effectRef idx="0">
              <a:schemeClr val="accent1"/>
            </a:effectRef>
            <a:fontRef idx="minor">
              <a:schemeClr val="tx1"/>
            </a:fontRef>
          </p:style>
        </p:cxnSp>
      </p:grpSp>
      <p:grpSp>
        <p:nvGrpSpPr>
          <p:cNvPr id="63" name="Groupe 62">
            <a:extLst>
              <a:ext uri="{FF2B5EF4-FFF2-40B4-BE49-F238E27FC236}">
                <a16:creationId xmlns:a16="http://schemas.microsoft.com/office/drawing/2014/main" id="{FB909DD8-6FA0-4832-97E5-22C049E5E1C8}"/>
              </a:ext>
            </a:extLst>
          </p:cNvPr>
          <p:cNvGrpSpPr/>
          <p:nvPr/>
        </p:nvGrpSpPr>
        <p:grpSpPr>
          <a:xfrm>
            <a:off x="4962074" y="4840095"/>
            <a:ext cx="1415246" cy="1640625"/>
            <a:chOff x="4981124" y="5020893"/>
            <a:chExt cx="1415246" cy="1640625"/>
          </a:xfrm>
        </p:grpSpPr>
        <p:sp>
          <p:nvSpPr>
            <p:cNvPr id="28" name="Rectangle 27">
              <a:extLst>
                <a:ext uri="{FF2B5EF4-FFF2-40B4-BE49-F238E27FC236}">
                  <a16:creationId xmlns:a16="http://schemas.microsoft.com/office/drawing/2014/main" id="{936C18EE-8423-4115-8A20-DE509AA74B79}"/>
                </a:ext>
              </a:extLst>
            </p:cNvPr>
            <p:cNvSpPr/>
            <p:nvPr/>
          </p:nvSpPr>
          <p:spPr>
            <a:xfrm>
              <a:off x="4981124" y="6061354"/>
              <a:ext cx="1415246" cy="600164"/>
            </a:xfrm>
            <a:prstGeom prst="rect">
              <a:avLst/>
            </a:prstGeom>
            <a:solidFill>
              <a:schemeClr val="bg1">
                <a:lumMod val="85000"/>
              </a:schemeClr>
            </a:solidFill>
            <a:ln w="3175">
              <a:solidFill>
                <a:srgbClr val="3240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fr-FR" sz="1100" dirty="0">
                  <a:solidFill>
                    <a:srgbClr val="324055"/>
                  </a:solidFill>
                  <a:latin typeface="Verdana" panose="020B0604030504040204" pitchFamily="34" charset="0"/>
                  <a:ea typeface="Verdana" panose="020B0604030504040204" pitchFamily="34" charset="0"/>
                </a:rPr>
                <a:t>La RU est conservée pour le mois suivant</a:t>
              </a:r>
            </a:p>
          </p:txBody>
        </p:sp>
        <p:cxnSp>
          <p:nvCxnSpPr>
            <p:cNvPr id="29" name="Connecteur droit avec flèche 28">
              <a:extLst>
                <a:ext uri="{FF2B5EF4-FFF2-40B4-BE49-F238E27FC236}">
                  <a16:creationId xmlns:a16="http://schemas.microsoft.com/office/drawing/2014/main" id="{8C858976-99A6-493F-8F15-7ABAA3677FDC}"/>
                </a:ext>
              </a:extLst>
            </p:cNvPr>
            <p:cNvCxnSpPr>
              <a:stCxn id="38" idx="2"/>
              <a:endCxn id="28" idx="0"/>
            </p:cNvCxnSpPr>
            <p:nvPr/>
          </p:nvCxnSpPr>
          <p:spPr>
            <a:xfrm>
              <a:off x="5688747" y="5020893"/>
              <a:ext cx="0" cy="1040461"/>
            </a:xfrm>
            <a:prstGeom prst="straightConnector1">
              <a:avLst/>
            </a:prstGeom>
            <a:ln>
              <a:solidFill>
                <a:srgbClr val="324055"/>
              </a:solidFill>
              <a:tailEnd type="triangle"/>
            </a:ln>
          </p:spPr>
          <p:style>
            <a:lnRef idx="1">
              <a:schemeClr val="accent1"/>
            </a:lnRef>
            <a:fillRef idx="0">
              <a:schemeClr val="accent1"/>
            </a:fillRef>
            <a:effectRef idx="0">
              <a:schemeClr val="accent1"/>
            </a:effectRef>
            <a:fontRef idx="minor">
              <a:schemeClr val="tx1"/>
            </a:fontRef>
          </p:style>
        </p:cxnSp>
      </p:grpSp>
      <p:grpSp>
        <p:nvGrpSpPr>
          <p:cNvPr id="53" name="Groupe 52">
            <a:extLst>
              <a:ext uri="{FF2B5EF4-FFF2-40B4-BE49-F238E27FC236}">
                <a16:creationId xmlns:a16="http://schemas.microsoft.com/office/drawing/2014/main" id="{E7283882-E824-4606-BD52-BD603B325172}"/>
              </a:ext>
            </a:extLst>
          </p:cNvPr>
          <p:cNvGrpSpPr/>
          <p:nvPr/>
        </p:nvGrpSpPr>
        <p:grpSpPr>
          <a:xfrm>
            <a:off x="828675" y="1322270"/>
            <a:ext cx="4880629" cy="5164800"/>
            <a:chOff x="847725" y="1503068"/>
            <a:chExt cx="4880629" cy="5164800"/>
          </a:xfrm>
        </p:grpSpPr>
        <p:cxnSp>
          <p:nvCxnSpPr>
            <p:cNvPr id="30" name="Connecteur en angle 51">
              <a:extLst>
                <a:ext uri="{FF2B5EF4-FFF2-40B4-BE49-F238E27FC236}">
                  <a16:creationId xmlns:a16="http://schemas.microsoft.com/office/drawing/2014/main" id="{38E47489-29E8-4276-91BD-7A6ACE18511A}"/>
                </a:ext>
              </a:extLst>
            </p:cNvPr>
            <p:cNvCxnSpPr>
              <a:cxnSpLocks/>
              <a:stCxn id="28" idx="2"/>
              <a:endCxn id="8" idx="0"/>
            </p:cNvCxnSpPr>
            <p:nvPr/>
          </p:nvCxnSpPr>
          <p:spPr>
            <a:xfrm rot="5400000" flipH="1">
              <a:off x="3327465" y="4300237"/>
              <a:ext cx="4722563" cy="12700"/>
            </a:xfrm>
            <a:prstGeom prst="bentConnector5">
              <a:avLst>
                <a:gd name="adj1" fmla="val -4841"/>
                <a:gd name="adj2" fmla="val 40567630"/>
                <a:gd name="adj3" fmla="val 104841"/>
              </a:avLst>
            </a:prstGeom>
            <a:ln w="28575">
              <a:solidFill>
                <a:srgbClr val="324055"/>
              </a:solidFill>
              <a:tailEnd type="triangle"/>
            </a:ln>
          </p:spPr>
          <p:style>
            <a:lnRef idx="1">
              <a:schemeClr val="accent1"/>
            </a:lnRef>
            <a:fillRef idx="0">
              <a:schemeClr val="accent1"/>
            </a:fillRef>
            <a:effectRef idx="0">
              <a:schemeClr val="accent1"/>
            </a:effectRef>
            <a:fontRef idx="minor">
              <a:schemeClr val="tx1"/>
            </a:fontRef>
          </p:style>
        </p:cxnSp>
        <p:sp>
          <p:nvSpPr>
            <p:cNvPr id="31" name="ZoneTexte 30">
              <a:extLst>
                <a:ext uri="{FF2B5EF4-FFF2-40B4-BE49-F238E27FC236}">
                  <a16:creationId xmlns:a16="http://schemas.microsoft.com/office/drawing/2014/main" id="{A8323FBE-E7BC-4934-9EBE-94BFCBD909F8}"/>
                </a:ext>
              </a:extLst>
            </p:cNvPr>
            <p:cNvSpPr txBox="1"/>
            <p:nvPr/>
          </p:nvSpPr>
          <p:spPr>
            <a:xfrm>
              <a:off x="847725" y="1503068"/>
              <a:ext cx="4880629" cy="2183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fr-FR"/>
              </a:defPPr>
              <a:lvl1pPr algn="ctr">
                <a:defRPr sz="1050">
                  <a:latin typeface="Montserrat" panose="00000500000000000000" pitchFamily="2"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fr-FR" sz="1100" dirty="0">
                  <a:solidFill>
                    <a:srgbClr val="324055"/>
                  </a:solidFill>
                  <a:latin typeface="Verdana" panose="020B0604030504040204" pitchFamily="34" charset="0"/>
                  <a:ea typeface="Verdana" panose="020B0604030504040204" pitchFamily="34" charset="0"/>
                </a:rPr>
                <a:t>Pour chaque mois de l’année à partir de Janvier, pendant 3 ans</a:t>
              </a:r>
            </a:p>
          </p:txBody>
        </p:sp>
      </p:grpSp>
      <p:grpSp>
        <p:nvGrpSpPr>
          <p:cNvPr id="64" name="Groupe 63">
            <a:extLst>
              <a:ext uri="{FF2B5EF4-FFF2-40B4-BE49-F238E27FC236}">
                <a16:creationId xmlns:a16="http://schemas.microsoft.com/office/drawing/2014/main" id="{28E80B6F-0C30-414E-8A4B-30F0C66D4F07}"/>
              </a:ext>
            </a:extLst>
          </p:cNvPr>
          <p:cNvGrpSpPr/>
          <p:nvPr/>
        </p:nvGrpSpPr>
        <p:grpSpPr>
          <a:xfrm>
            <a:off x="2915592" y="3107424"/>
            <a:ext cx="3397397" cy="1885116"/>
            <a:chOff x="2934642" y="3288222"/>
            <a:chExt cx="3397397" cy="1885116"/>
          </a:xfrm>
        </p:grpSpPr>
        <p:grpSp>
          <p:nvGrpSpPr>
            <p:cNvPr id="56" name="Groupe 55">
              <a:extLst>
                <a:ext uri="{FF2B5EF4-FFF2-40B4-BE49-F238E27FC236}">
                  <a16:creationId xmlns:a16="http://schemas.microsoft.com/office/drawing/2014/main" id="{70F77049-55BE-4A80-937A-88BD4FFECA68}"/>
                </a:ext>
              </a:extLst>
            </p:cNvPr>
            <p:cNvGrpSpPr/>
            <p:nvPr/>
          </p:nvGrpSpPr>
          <p:grpSpPr>
            <a:xfrm>
              <a:off x="2934642" y="3349621"/>
              <a:ext cx="2110811" cy="1174038"/>
              <a:chOff x="2934642" y="3349621"/>
              <a:chExt cx="2110811" cy="1174038"/>
            </a:xfrm>
          </p:grpSpPr>
          <p:cxnSp>
            <p:nvCxnSpPr>
              <p:cNvPr id="15" name="Connecteur droit avec flèche 14">
                <a:extLst>
                  <a:ext uri="{FF2B5EF4-FFF2-40B4-BE49-F238E27FC236}">
                    <a16:creationId xmlns:a16="http://schemas.microsoft.com/office/drawing/2014/main" id="{ED891474-54E1-4979-9CF3-BFC875481A07}"/>
                  </a:ext>
                </a:extLst>
              </p:cNvPr>
              <p:cNvCxnSpPr>
                <a:cxnSpLocks/>
                <a:stCxn id="9" idx="2"/>
                <a:endCxn id="17" idx="0"/>
              </p:cNvCxnSpPr>
              <p:nvPr/>
            </p:nvCxnSpPr>
            <p:spPr>
              <a:xfrm>
                <a:off x="3642265" y="3349621"/>
                <a:ext cx="0" cy="573874"/>
              </a:xfrm>
              <a:prstGeom prst="straightConnector1">
                <a:avLst/>
              </a:prstGeom>
              <a:ln>
                <a:solidFill>
                  <a:srgbClr val="324055"/>
                </a:solidFill>
                <a:tailEnd type="triangle"/>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21D8520F-FC21-4DF1-B39E-BB9AFA3DB742}"/>
                  </a:ext>
                </a:extLst>
              </p:cNvPr>
              <p:cNvSpPr/>
              <p:nvPr/>
            </p:nvSpPr>
            <p:spPr>
              <a:xfrm>
                <a:off x="2934642" y="3923495"/>
                <a:ext cx="1415246" cy="600164"/>
              </a:xfrm>
              <a:prstGeom prst="rect">
                <a:avLst/>
              </a:prstGeom>
              <a:solidFill>
                <a:schemeClr val="bg1">
                  <a:lumMod val="85000"/>
                </a:schemeClr>
              </a:solidFill>
              <a:ln w="3175">
                <a:solidFill>
                  <a:srgbClr val="3240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fr-FR" sz="1100" dirty="0">
                    <a:solidFill>
                      <a:srgbClr val="324055"/>
                    </a:solidFill>
                    <a:latin typeface="Verdana" panose="020B0604030504040204" pitchFamily="34" charset="0"/>
                    <a:ea typeface="Verdana" panose="020B0604030504040204" pitchFamily="34" charset="0"/>
                  </a:rPr>
                  <a:t>Eau en excès placée dans la RU</a:t>
                </a:r>
              </a:p>
            </p:txBody>
          </p:sp>
          <p:cxnSp>
            <p:nvCxnSpPr>
              <p:cNvPr id="21" name="Connecteur droit avec flèche 20">
                <a:extLst>
                  <a:ext uri="{FF2B5EF4-FFF2-40B4-BE49-F238E27FC236}">
                    <a16:creationId xmlns:a16="http://schemas.microsoft.com/office/drawing/2014/main" id="{894D54C0-3876-4CF1-8547-D405607A6969}"/>
                  </a:ext>
                </a:extLst>
              </p:cNvPr>
              <p:cNvCxnSpPr>
                <a:stCxn id="17" idx="3"/>
                <a:endCxn id="38" idx="1"/>
              </p:cNvCxnSpPr>
              <p:nvPr/>
            </p:nvCxnSpPr>
            <p:spPr>
              <a:xfrm>
                <a:off x="4349888" y="4223577"/>
                <a:ext cx="695565" cy="1"/>
              </a:xfrm>
              <a:prstGeom prst="straightConnector1">
                <a:avLst/>
              </a:prstGeom>
              <a:ln>
                <a:solidFill>
                  <a:srgbClr val="324055"/>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2" name="Groupe 31">
              <a:extLst>
                <a:ext uri="{FF2B5EF4-FFF2-40B4-BE49-F238E27FC236}">
                  <a16:creationId xmlns:a16="http://schemas.microsoft.com/office/drawing/2014/main" id="{D0E378EC-4662-4612-8317-A700A3939CBF}"/>
                </a:ext>
              </a:extLst>
            </p:cNvPr>
            <p:cNvGrpSpPr/>
            <p:nvPr/>
          </p:nvGrpSpPr>
          <p:grpSpPr>
            <a:xfrm>
              <a:off x="4453950" y="3288222"/>
              <a:ext cx="1878089" cy="1885116"/>
              <a:chOff x="3443514" y="2100525"/>
              <a:chExt cx="2184203" cy="2192374"/>
            </a:xfrm>
          </p:grpSpPr>
          <p:grpSp>
            <p:nvGrpSpPr>
              <p:cNvPr id="35" name="Groupe 34">
                <a:extLst>
                  <a:ext uri="{FF2B5EF4-FFF2-40B4-BE49-F238E27FC236}">
                    <a16:creationId xmlns:a16="http://schemas.microsoft.com/office/drawing/2014/main" id="{4FD73993-A237-4E63-9D18-0FBEB6C0C4EE}"/>
                  </a:ext>
                </a:extLst>
              </p:cNvPr>
              <p:cNvGrpSpPr/>
              <p:nvPr/>
            </p:nvGrpSpPr>
            <p:grpSpPr>
              <a:xfrm>
                <a:off x="3443514" y="2100525"/>
                <a:ext cx="2184203" cy="2015082"/>
                <a:chOff x="3443514" y="2100525"/>
                <a:chExt cx="2184203" cy="2015082"/>
              </a:xfrm>
            </p:grpSpPr>
            <p:sp>
              <p:nvSpPr>
                <p:cNvPr id="37" name="Rectangle 36">
                  <a:extLst>
                    <a:ext uri="{FF2B5EF4-FFF2-40B4-BE49-F238E27FC236}">
                      <a16:creationId xmlns:a16="http://schemas.microsoft.com/office/drawing/2014/main" id="{DDAE8194-4FE5-4502-9E25-E374A1308122}"/>
                    </a:ext>
                  </a:extLst>
                </p:cNvPr>
                <p:cNvSpPr/>
                <p:nvPr/>
              </p:nvSpPr>
              <p:spPr>
                <a:xfrm>
                  <a:off x="4131426" y="2974083"/>
                  <a:ext cx="1496291" cy="1141523"/>
                </a:xfrm>
                <a:prstGeom prst="rect">
                  <a:avLst/>
                </a:prstGeom>
                <a:solidFill>
                  <a:srgbClr val="ADD7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100" dirty="0">
                    <a:solidFill>
                      <a:srgbClr val="324055"/>
                    </a:solidFill>
                    <a:latin typeface="Verdana" panose="020B0604030504040204" pitchFamily="34" charset="0"/>
                    <a:ea typeface="Verdana" panose="020B0604030504040204" pitchFamily="34" charset="0"/>
                  </a:endParaRPr>
                </a:p>
              </p:txBody>
            </p:sp>
            <p:sp>
              <p:nvSpPr>
                <p:cNvPr id="38" name="Rectangle 37">
                  <a:extLst>
                    <a:ext uri="{FF2B5EF4-FFF2-40B4-BE49-F238E27FC236}">
                      <a16:creationId xmlns:a16="http://schemas.microsoft.com/office/drawing/2014/main" id="{EB6E7FCB-DD28-485E-B481-F3C52AB9D117}"/>
                    </a:ext>
                  </a:extLst>
                </p:cNvPr>
                <p:cNvSpPr/>
                <p:nvPr/>
              </p:nvSpPr>
              <p:spPr>
                <a:xfrm>
                  <a:off x="4131426" y="2261065"/>
                  <a:ext cx="1496291" cy="1854542"/>
                </a:xfrm>
                <a:prstGeom prst="rect">
                  <a:avLst/>
                </a:prstGeom>
                <a:noFill/>
                <a:ln w="3175">
                  <a:solidFill>
                    <a:srgbClr val="324055"/>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fr-FR" sz="1100" b="1" dirty="0">
                      <a:solidFill>
                        <a:srgbClr val="324055"/>
                      </a:solidFill>
                      <a:latin typeface="Verdana" panose="020B0604030504040204" pitchFamily="34" charset="0"/>
                      <a:ea typeface="Verdana" panose="020B0604030504040204" pitchFamily="34" charset="0"/>
                    </a:rPr>
                    <a:t>RU</a:t>
                  </a:r>
                </a:p>
                <a:p>
                  <a:pPr algn="ctr"/>
                  <a:r>
                    <a:rPr lang="fr-FR" sz="1100" dirty="0">
                      <a:solidFill>
                        <a:srgbClr val="324055"/>
                      </a:solidFill>
                      <a:latin typeface="Verdana" panose="020B0604030504040204" pitchFamily="34" charset="0"/>
                      <a:ea typeface="Verdana" panose="020B0604030504040204" pitchFamily="34" charset="0"/>
                    </a:rPr>
                    <a:t>(Réserve Utile)</a:t>
                  </a:r>
                </a:p>
                <a:p>
                  <a:pPr algn="ctr"/>
                  <a:endParaRPr lang="fr-FR" sz="1100" dirty="0">
                    <a:solidFill>
                      <a:srgbClr val="324055"/>
                    </a:solidFill>
                    <a:latin typeface="Verdana" panose="020B0604030504040204" pitchFamily="34" charset="0"/>
                    <a:ea typeface="Verdana" panose="020B0604030504040204" pitchFamily="34" charset="0"/>
                  </a:endParaRPr>
                </a:p>
              </p:txBody>
            </p:sp>
            <p:cxnSp>
              <p:nvCxnSpPr>
                <p:cNvPr id="39" name="Connecteur droit 38">
                  <a:extLst>
                    <a:ext uri="{FF2B5EF4-FFF2-40B4-BE49-F238E27FC236}">
                      <a16:creationId xmlns:a16="http://schemas.microsoft.com/office/drawing/2014/main" id="{9582F425-A112-46FE-A699-BCEBC3130DD9}"/>
                    </a:ext>
                  </a:extLst>
                </p:cNvPr>
                <p:cNvCxnSpPr/>
                <p:nvPr/>
              </p:nvCxnSpPr>
              <p:spPr>
                <a:xfrm>
                  <a:off x="4013747" y="2261065"/>
                  <a:ext cx="23535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Connecteur droit 39">
                  <a:extLst>
                    <a:ext uri="{FF2B5EF4-FFF2-40B4-BE49-F238E27FC236}">
                      <a16:creationId xmlns:a16="http://schemas.microsoft.com/office/drawing/2014/main" id="{9F4FE733-B263-42D6-A69C-172961B51C61}"/>
                    </a:ext>
                  </a:extLst>
                </p:cNvPr>
                <p:cNvCxnSpPr/>
                <p:nvPr/>
              </p:nvCxnSpPr>
              <p:spPr>
                <a:xfrm>
                  <a:off x="4013747" y="4115607"/>
                  <a:ext cx="23535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Connecteur droit 40">
                  <a:extLst>
                    <a:ext uri="{FF2B5EF4-FFF2-40B4-BE49-F238E27FC236}">
                      <a16:creationId xmlns:a16="http://schemas.microsoft.com/office/drawing/2014/main" id="{54370E4F-32C8-48CC-8613-6B50DD00C9D0}"/>
                    </a:ext>
                  </a:extLst>
                </p:cNvPr>
                <p:cNvCxnSpPr/>
                <p:nvPr/>
              </p:nvCxnSpPr>
              <p:spPr>
                <a:xfrm flipH="1">
                  <a:off x="4131426" y="2407297"/>
                  <a:ext cx="11767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Connecteur droit 41">
                  <a:extLst>
                    <a:ext uri="{FF2B5EF4-FFF2-40B4-BE49-F238E27FC236}">
                      <a16:creationId xmlns:a16="http://schemas.microsoft.com/office/drawing/2014/main" id="{5ADAC359-4C8F-4939-8103-85D39394C5F5}"/>
                    </a:ext>
                  </a:extLst>
                </p:cNvPr>
                <p:cNvCxnSpPr/>
                <p:nvPr/>
              </p:nvCxnSpPr>
              <p:spPr>
                <a:xfrm flipH="1">
                  <a:off x="4131426" y="2570155"/>
                  <a:ext cx="11767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Connecteur droit 42">
                  <a:extLst>
                    <a:ext uri="{FF2B5EF4-FFF2-40B4-BE49-F238E27FC236}">
                      <a16:creationId xmlns:a16="http://schemas.microsoft.com/office/drawing/2014/main" id="{37D8ED56-5913-40E9-A41A-B360D39286DF}"/>
                    </a:ext>
                  </a:extLst>
                </p:cNvPr>
                <p:cNvCxnSpPr/>
                <p:nvPr/>
              </p:nvCxnSpPr>
              <p:spPr>
                <a:xfrm flipH="1">
                  <a:off x="4131426" y="2724700"/>
                  <a:ext cx="11767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Connecteur droit 43">
                  <a:extLst>
                    <a:ext uri="{FF2B5EF4-FFF2-40B4-BE49-F238E27FC236}">
                      <a16:creationId xmlns:a16="http://schemas.microsoft.com/office/drawing/2014/main" id="{68E9EC69-1020-4B81-8420-B2F03E784822}"/>
                    </a:ext>
                  </a:extLst>
                </p:cNvPr>
                <p:cNvCxnSpPr/>
                <p:nvPr/>
              </p:nvCxnSpPr>
              <p:spPr>
                <a:xfrm flipH="1">
                  <a:off x="4131426" y="2879245"/>
                  <a:ext cx="11767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Connecteur droit 44">
                  <a:extLst>
                    <a:ext uri="{FF2B5EF4-FFF2-40B4-BE49-F238E27FC236}">
                      <a16:creationId xmlns:a16="http://schemas.microsoft.com/office/drawing/2014/main" id="{EE6BDE60-3403-4B7E-921B-E17497B186FF}"/>
                    </a:ext>
                  </a:extLst>
                </p:cNvPr>
                <p:cNvCxnSpPr/>
                <p:nvPr/>
              </p:nvCxnSpPr>
              <p:spPr>
                <a:xfrm flipH="1">
                  <a:off x="4131426" y="3033790"/>
                  <a:ext cx="11767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Connecteur droit 45">
                  <a:extLst>
                    <a:ext uri="{FF2B5EF4-FFF2-40B4-BE49-F238E27FC236}">
                      <a16:creationId xmlns:a16="http://schemas.microsoft.com/office/drawing/2014/main" id="{BD97A24A-4BAC-4CDD-9933-F9F8DFE71258}"/>
                    </a:ext>
                  </a:extLst>
                </p:cNvPr>
                <p:cNvCxnSpPr/>
                <p:nvPr/>
              </p:nvCxnSpPr>
              <p:spPr>
                <a:xfrm flipH="1">
                  <a:off x="4131426" y="3188335"/>
                  <a:ext cx="11767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Connecteur droit 46">
                  <a:extLst>
                    <a:ext uri="{FF2B5EF4-FFF2-40B4-BE49-F238E27FC236}">
                      <a16:creationId xmlns:a16="http://schemas.microsoft.com/office/drawing/2014/main" id="{DC9C71EF-E11B-4612-9837-549860989377}"/>
                    </a:ext>
                  </a:extLst>
                </p:cNvPr>
                <p:cNvCxnSpPr/>
                <p:nvPr/>
              </p:nvCxnSpPr>
              <p:spPr>
                <a:xfrm flipH="1">
                  <a:off x="4131426" y="3342880"/>
                  <a:ext cx="11767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Connecteur droit 47">
                  <a:extLst>
                    <a:ext uri="{FF2B5EF4-FFF2-40B4-BE49-F238E27FC236}">
                      <a16:creationId xmlns:a16="http://schemas.microsoft.com/office/drawing/2014/main" id="{946631F1-7577-43A3-B651-DF09B211C228}"/>
                    </a:ext>
                  </a:extLst>
                </p:cNvPr>
                <p:cNvCxnSpPr/>
                <p:nvPr/>
              </p:nvCxnSpPr>
              <p:spPr>
                <a:xfrm flipH="1">
                  <a:off x="4131426" y="3497425"/>
                  <a:ext cx="11767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Connecteur droit 48">
                  <a:extLst>
                    <a:ext uri="{FF2B5EF4-FFF2-40B4-BE49-F238E27FC236}">
                      <a16:creationId xmlns:a16="http://schemas.microsoft.com/office/drawing/2014/main" id="{D9A6D25A-3006-4323-8E22-C1CB8CBDA36F}"/>
                    </a:ext>
                  </a:extLst>
                </p:cNvPr>
                <p:cNvCxnSpPr/>
                <p:nvPr/>
              </p:nvCxnSpPr>
              <p:spPr>
                <a:xfrm flipH="1">
                  <a:off x="4131426" y="3651970"/>
                  <a:ext cx="11767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Connecteur droit 49">
                  <a:extLst>
                    <a:ext uri="{FF2B5EF4-FFF2-40B4-BE49-F238E27FC236}">
                      <a16:creationId xmlns:a16="http://schemas.microsoft.com/office/drawing/2014/main" id="{15DBBAC5-0E4F-41B5-90E8-8BF17634B9B5}"/>
                    </a:ext>
                  </a:extLst>
                </p:cNvPr>
                <p:cNvCxnSpPr/>
                <p:nvPr/>
              </p:nvCxnSpPr>
              <p:spPr>
                <a:xfrm flipH="1">
                  <a:off x="4131426" y="3806515"/>
                  <a:ext cx="11767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Connecteur droit 50">
                  <a:extLst>
                    <a:ext uri="{FF2B5EF4-FFF2-40B4-BE49-F238E27FC236}">
                      <a16:creationId xmlns:a16="http://schemas.microsoft.com/office/drawing/2014/main" id="{1713DE24-1CCD-43D9-9810-0626D1D4EB6C}"/>
                    </a:ext>
                  </a:extLst>
                </p:cNvPr>
                <p:cNvCxnSpPr/>
                <p:nvPr/>
              </p:nvCxnSpPr>
              <p:spPr>
                <a:xfrm flipH="1">
                  <a:off x="4131426" y="3961060"/>
                  <a:ext cx="11767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Rectangle 51">
                  <a:extLst>
                    <a:ext uri="{FF2B5EF4-FFF2-40B4-BE49-F238E27FC236}">
                      <a16:creationId xmlns:a16="http://schemas.microsoft.com/office/drawing/2014/main" id="{55A61E39-B069-4CBA-A9EA-983FE84E979E}"/>
                    </a:ext>
                  </a:extLst>
                </p:cNvPr>
                <p:cNvSpPr/>
                <p:nvPr/>
              </p:nvSpPr>
              <p:spPr>
                <a:xfrm>
                  <a:off x="3443514" y="2100525"/>
                  <a:ext cx="630500" cy="304250"/>
                </a:xfrm>
                <a:prstGeom prst="rect">
                  <a:avLst/>
                </a:prstGeom>
              </p:spPr>
              <p:txBody>
                <a:bodyPr wrap="none">
                  <a:spAutoFit/>
                </a:bodyPr>
                <a:lstStyle/>
                <a:p>
                  <a:r>
                    <a:rPr lang="fr-FR" sz="1100" b="1" dirty="0">
                      <a:solidFill>
                        <a:srgbClr val="324055"/>
                      </a:solidFill>
                      <a:latin typeface="Verdana" panose="020B0604030504040204" pitchFamily="34" charset="0"/>
                      <a:ea typeface="Verdana" panose="020B0604030504040204" pitchFamily="34" charset="0"/>
                    </a:rPr>
                    <a:t>RUM</a:t>
                  </a:r>
                </a:p>
              </p:txBody>
            </p:sp>
          </p:grpSp>
          <p:sp>
            <p:nvSpPr>
              <p:cNvPr id="36" name="Rectangle 35">
                <a:extLst>
                  <a:ext uri="{FF2B5EF4-FFF2-40B4-BE49-F238E27FC236}">
                    <a16:creationId xmlns:a16="http://schemas.microsoft.com/office/drawing/2014/main" id="{5FD0D02A-CBC5-496C-896B-5B174A22315B}"/>
                  </a:ext>
                </a:extLst>
              </p:cNvPr>
              <p:cNvSpPr/>
              <p:nvPr/>
            </p:nvSpPr>
            <p:spPr>
              <a:xfrm>
                <a:off x="3797037" y="3988649"/>
                <a:ext cx="332216" cy="304250"/>
              </a:xfrm>
              <a:prstGeom prst="rect">
                <a:avLst/>
              </a:prstGeom>
            </p:spPr>
            <p:txBody>
              <a:bodyPr wrap="none">
                <a:spAutoFit/>
              </a:bodyPr>
              <a:lstStyle/>
              <a:p>
                <a:r>
                  <a:rPr lang="fr-FR" sz="1100" b="1" dirty="0">
                    <a:solidFill>
                      <a:srgbClr val="324055"/>
                    </a:solidFill>
                    <a:latin typeface="Verdana" panose="020B0604030504040204" pitchFamily="34" charset="0"/>
                    <a:ea typeface="Verdana" panose="020B0604030504040204" pitchFamily="34" charset="0"/>
                  </a:rPr>
                  <a:t>0</a:t>
                </a:r>
              </a:p>
            </p:txBody>
          </p:sp>
        </p:grpSp>
      </p:grpSp>
      <p:grpSp>
        <p:nvGrpSpPr>
          <p:cNvPr id="59" name="Groupe 58">
            <a:extLst>
              <a:ext uri="{FF2B5EF4-FFF2-40B4-BE49-F238E27FC236}">
                <a16:creationId xmlns:a16="http://schemas.microsoft.com/office/drawing/2014/main" id="{A49C215D-8CB3-4782-8551-DCD25D66CADD}"/>
              </a:ext>
            </a:extLst>
          </p:cNvPr>
          <p:cNvGrpSpPr/>
          <p:nvPr/>
        </p:nvGrpSpPr>
        <p:grpSpPr>
          <a:xfrm>
            <a:off x="2464839" y="4342861"/>
            <a:ext cx="2316753" cy="1683187"/>
            <a:chOff x="2483889" y="4342861"/>
            <a:chExt cx="2316753" cy="1683187"/>
          </a:xfrm>
        </p:grpSpPr>
        <p:sp>
          <p:nvSpPr>
            <p:cNvPr id="33" name="Rectangle 32">
              <a:extLst>
                <a:ext uri="{FF2B5EF4-FFF2-40B4-BE49-F238E27FC236}">
                  <a16:creationId xmlns:a16="http://schemas.microsoft.com/office/drawing/2014/main" id="{33311F57-AF0B-43DD-BDB2-F7137C134A82}"/>
                </a:ext>
              </a:extLst>
            </p:cNvPr>
            <p:cNvSpPr/>
            <p:nvPr/>
          </p:nvSpPr>
          <p:spPr>
            <a:xfrm>
              <a:off x="2483889" y="5285051"/>
              <a:ext cx="2316753" cy="740997"/>
            </a:xfrm>
            <a:prstGeom prst="rect">
              <a:avLst/>
            </a:prstGeom>
            <a:solidFill>
              <a:srgbClr val="92D050"/>
            </a:solidFill>
            <a:ln w="3175">
              <a:solidFill>
                <a:srgbClr val="3240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fr-FR" sz="1100" dirty="0">
                  <a:solidFill>
                    <a:srgbClr val="324055"/>
                  </a:solidFill>
                  <a:latin typeface="Verdana" panose="020B0604030504040204" pitchFamily="34" charset="0"/>
                  <a:ea typeface="Verdana" panose="020B0604030504040204" pitchFamily="34" charset="0"/>
                </a:rPr>
                <a:t>Pas de déficit hydrique pour le mois</a:t>
              </a:r>
            </a:p>
            <a:p>
              <a:pPr algn="ctr"/>
              <a:endParaRPr lang="fr-FR" sz="1100" dirty="0">
                <a:solidFill>
                  <a:srgbClr val="324055"/>
                </a:solidFill>
                <a:latin typeface="Verdana" panose="020B0604030504040204" pitchFamily="34" charset="0"/>
                <a:ea typeface="Verdana" panose="020B0604030504040204" pitchFamily="34" charset="0"/>
              </a:endParaRPr>
            </a:p>
            <a:p>
              <a:pPr algn="ctr"/>
              <a:r>
                <a:rPr lang="fr-FR" sz="1100" dirty="0" err="1">
                  <a:solidFill>
                    <a:srgbClr val="324055"/>
                  </a:solidFill>
                  <a:latin typeface="Verdana" panose="020B0604030504040204" pitchFamily="34" charset="0"/>
                  <a:ea typeface="Verdana" panose="020B0604030504040204" pitchFamily="34" charset="0"/>
                </a:rPr>
                <a:t>DHY</a:t>
              </a:r>
              <a:r>
                <a:rPr lang="fr-FR" sz="1100" baseline="-25000" dirty="0" err="1">
                  <a:solidFill>
                    <a:srgbClr val="324055"/>
                  </a:solidFill>
                  <a:latin typeface="Verdana" panose="020B0604030504040204" pitchFamily="34" charset="0"/>
                  <a:ea typeface="Verdana" panose="020B0604030504040204" pitchFamily="34" charset="0"/>
                </a:rPr>
                <a:t>mois</a:t>
              </a:r>
              <a:r>
                <a:rPr lang="fr-FR" sz="1100" dirty="0">
                  <a:solidFill>
                    <a:srgbClr val="324055"/>
                  </a:solidFill>
                  <a:latin typeface="Verdana" panose="020B0604030504040204" pitchFamily="34" charset="0"/>
                  <a:ea typeface="Verdana" panose="020B0604030504040204" pitchFamily="34" charset="0"/>
                </a:rPr>
                <a:t> = 0</a:t>
              </a:r>
            </a:p>
          </p:txBody>
        </p:sp>
        <p:cxnSp>
          <p:nvCxnSpPr>
            <p:cNvPr id="34" name="Connecteur droit avec flèche 33">
              <a:extLst>
                <a:ext uri="{FF2B5EF4-FFF2-40B4-BE49-F238E27FC236}">
                  <a16:creationId xmlns:a16="http://schemas.microsoft.com/office/drawing/2014/main" id="{560A3AA8-E99D-4A2F-8222-041404BD10EA}"/>
                </a:ext>
              </a:extLst>
            </p:cNvPr>
            <p:cNvCxnSpPr>
              <a:stCxn id="17" idx="2"/>
              <a:endCxn id="33" idx="0"/>
            </p:cNvCxnSpPr>
            <p:nvPr/>
          </p:nvCxnSpPr>
          <p:spPr>
            <a:xfrm>
              <a:off x="3629565" y="4342861"/>
              <a:ext cx="12701" cy="942190"/>
            </a:xfrm>
            <a:prstGeom prst="straightConnector1">
              <a:avLst/>
            </a:prstGeom>
            <a:ln>
              <a:solidFill>
                <a:srgbClr val="324055"/>
              </a:solidFill>
              <a:prstDash val="dash"/>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99998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EEFBF2"/>
        </a:solidFill>
        <a:effectLst/>
      </p:bgPr>
    </p:bg>
    <p:spTree>
      <p:nvGrpSpPr>
        <p:cNvPr id="1" name=""/>
        <p:cNvGrpSpPr/>
        <p:nvPr/>
      </p:nvGrpSpPr>
      <p:grpSpPr>
        <a:xfrm>
          <a:off x="0" y="0"/>
          <a:ext cx="0" cy="0"/>
          <a:chOff x="0" y="0"/>
          <a:chExt cx="0" cy="0"/>
        </a:xfrm>
      </p:grpSpPr>
      <p:sp>
        <p:nvSpPr>
          <p:cNvPr id="16" name="Espace réservé du contenu 15">
            <a:extLst>
              <a:ext uri="{FF2B5EF4-FFF2-40B4-BE49-F238E27FC236}">
                <a16:creationId xmlns:a16="http://schemas.microsoft.com/office/drawing/2014/main" id="{310C4AEE-2BE4-4CBA-9436-75534997497A}"/>
              </a:ext>
            </a:extLst>
          </p:cNvPr>
          <p:cNvSpPr>
            <a:spLocks noGrp="1"/>
          </p:cNvSpPr>
          <p:nvPr>
            <p:ph idx="1"/>
          </p:nvPr>
        </p:nvSpPr>
        <p:spPr>
          <a:xfrm>
            <a:off x="216816" y="774574"/>
            <a:ext cx="11953875" cy="6105524"/>
          </a:xfrm>
        </p:spPr>
        <p:txBody>
          <a:bodyPr>
            <a:normAutofit/>
          </a:bodyPr>
          <a:lstStyle/>
          <a:p>
            <a:r>
              <a:rPr lang="fr-FR" dirty="0"/>
              <a:t>Calcul de l’ETP :</a:t>
            </a:r>
          </a:p>
          <a:p>
            <a:pPr lvl="1"/>
            <a:r>
              <a:rPr lang="fr-FR" dirty="0"/>
              <a:t>La formule d’ETP est celle d’Hargreaves</a:t>
            </a:r>
          </a:p>
          <a:p>
            <a:pPr lvl="1"/>
            <a:endParaRPr lang="fr-FR" dirty="0"/>
          </a:p>
          <a:p>
            <a:r>
              <a:rPr lang="fr-FR" dirty="0" err="1"/>
              <a:t>DHYa</a:t>
            </a:r>
            <a:r>
              <a:rPr lang="fr-FR" dirty="0"/>
              <a:t> : correction pour les précipitations neigeuses</a:t>
            </a:r>
          </a:p>
          <a:p>
            <a:endParaRPr lang="fr-FR" dirty="0"/>
          </a:p>
          <a:p>
            <a:pPr lvl="1"/>
            <a:r>
              <a:rPr lang="fr-FR" dirty="0"/>
              <a:t>Si la température est négative, les précipitations sont sous forme de neige</a:t>
            </a:r>
          </a:p>
          <a:p>
            <a:pPr lvl="2"/>
            <a:r>
              <a:rPr lang="fr-FR" dirty="0"/>
              <a:t>Ce qui ne permet ni leur utilisation par les plantes, ni leur transfert dans la réserve utile. </a:t>
            </a:r>
          </a:p>
          <a:p>
            <a:pPr lvl="2"/>
            <a:r>
              <a:rPr lang="fr-FR" dirty="0"/>
              <a:t>Dans ce cas la neige est "mise de coté", et redistribuée progressivement lorsque la température remonte (fonte des neiges).  </a:t>
            </a:r>
          </a:p>
          <a:p>
            <a:pPr lvl="2"/>
            <a:endParaRPr lang="fr-FR" dirty="0"/>
          </a:p>
          <a:p>
            <a:pPr lvl="1"/>
            <a:r>
              <a:rPr lang="fr-FR" dirty="0"/>
              <a:t>Mode de calcul :</a:t>
            </a:r>
          </a:p>
          <a:p>
            <a:pPr lvl="2"/>
            <a:r>
              <a:rPr lang="fr-FR" dirty="0"/>
              <a:t>Si la température minimale du mois est inférieure à - 2 °C, on considère que les précipitations sont neigeuses. </a:t>
            </a:r>
          </a:p>
          <a:p>
            <a:pPr lvl="2"/>
            <a:r>
              <a:rPr lang="fr-FR" dirty="0"/>
              <a:t>Les précipitations neigeuses sont stockées dans une réserve de neige (de taille infinie).</a:t>
            </a:r>
          </a:p>
          <a:p>
            <a:pPr lvl="2"/>
            <a:r>
              <a:rPr lang="fr-FR" dirty="0"/>
              <a:t>Les précipitations reçues deviennent donc nulles pour ce mois. </a:t>
            </a:r>
          </a:p>
          <a:p>
            <a:pPr lvl="2"/>
            <a:r>
              <a:rPr lang="fr-FR" dirty="0"/>
              <a:t>A partir du premier mois pour lequel </a:t>
            </a:r>
            <a:r>
              <a:rPr lang="fr-FR" dirty="0" err="1"/>
              <a:t>Tmin</a:t>
            </a:r>
            <a:r>
              <a:rPr lang="fr-FR" dirty="0"/>
              <a:t> &gt; - 2 °C, la réserve de neige fond au </a:t>
            </a:r>
            <a:r>
              <a:rPr lang="fr-FR" dirty="0" err="1"/>
              <a:t>pro-rata</a:t>
            </a:r>
            <a:r>
              <a:rPr lang="fr-FR" dirty="0"/>
              <a:t> de </a:t>
            </a:r>
            <a:r>
              <a:rPr lang="fr-FR" dirty="0" err="1"/>
              <a:t>Tmin</a:t>
            </a:r>
            <a:r>
              <a:rPr lang="fr-FR" dirty="0"/>
              <a:t> du mois.</a:t>
            </a:r>
          </a:p>
          <a:p>
            <a:pPr lvl="2"/>
            <a:r>
              <a:rPr lang="fr-FR" dirty="0"/>
              <a:t>La neige "fondue" est ajoutée aux précipitations reçues pour le mois. </a:t>
            </a:r>
          </a:p>
          <a:p>
            <a:pPr lvl="1"/>
            <a:endParaRPr lang="fr-FR" dirty="0"/>
          </a:p>
        </p:txBody>
      </p:sp>
      <p:sp>
        <p:nvSpPr>
          <p:cNvPr id="18" name="Titre 17">
            <a:extLst>
              <a:ext uri="{FF2B5EF4-FFF2-40B4-BE49-F238E27FC236}">
                <a16:creationId xmlns:a16="http://schemas.microsoft.com/office/drawing/2014/main" id="{939101A2-DC8C-4BFD-978B-264CAE5E24D3}"/>
              </a:ext>
            </a:extLst>
          </p:cNvPr>
          <p:cNvSpPr>
            <a:spLocks noGrp="1"/>
          </p:cNvSpPr>
          <p:nvPr>
            <p:ph type="title"/>
          </p:nvPr>
        </p:nvSpPr>
        <p:spPr/>
        <p:txBody>
          <a:bodyPr/>
          <a:lstStyle/>
          <a:p>
            <a:r>
              <a:rPr lang="fr-FR" dirty="0"/>
              <a:t>Introduction au modèle IKS</a:t>
            </a:r>
          </a:p>
        </p:txBody>
      </p:sp>
    </p:spTree>
    <p:extLst>
      <p:ext uri="{BB962C8B-B14F-4D97-AF65-F5344CB8AC3E}">
        <p14:creationId xmlns:p14="http://schemas.microsoft.com/office/powerpoint/2010/main" val="1302032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6">
                                            <p:txEl>
                                              <p:pRg st="13" end="1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6">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EEFBF2"/>
        </a:solidFill>
        <a:effectLst/>
      </p:bgPr>
    </p:bg>
    <p:spTree>
      <p:nvGrpSpPr>
        <p:cNvPr id="1" name=""/>
        <p:cNvGrpSpPr/>
        <p:nvPr/>
      </p:nvGrpSpPr>
      <p:grpSpPr>
        <a:xfrm>
          <a:off x="0" y="0"/>
          <a:ext cx="0" cy="0"/>
          <a:chOff x="0" y="0"/>
          <a:chExt cx="0" cy="0"/>
        </a:xfrm>
      </p:grpSpPr>
      <p:sp>
        <p:nvSpPr>
          <p:cNvPr id="16" name="Espace réservé du contenu 15">
            <a:extLst>
              <a:ext uri="{FF2B5EF4-FFF2-40B4-BE49-F238E27FC236}">
                <a16:creationId xmlns:a16="http://schemas.microsoft.com/office/drawing/2014/main" id="{310C4AEE-2BE4-4CBA-9436-75534997497A}"/>
              </a:ext>
            </a:extLst>
          </p:cNvPr>
          <p:cNvSpPr>
            <a:spLocks noGrp="1"/>
          </p:cNvSpPr>
          <p:nvPr>
            <p:ph idx="1"/>
          </p:nvPr>
        </p:nvSpPr>
        <p:spPr>
          <a:xfrm>
            <a:off x="216816" y="774574"/>
            <a:ext cx="11953875" cy="6105524"/>
          </a:xfrm>
        </p:spPr>
        <p:txBody>
          <a:bodyPr>
            <a:normAutofit/>
          </a:bodyPr>
          <a:lstStyle/>
          <a:p>
            <a:r>
              <a:rPr lang="fr-FR" dirty="0" err="1"/>
              <a:t>DHYa</a:t>
            </a:r>
            <a:r>
              <a:rPr lang="fr-FR" dirty="0"/>
              <a:t> négatif</a:t>
            </a:r>
          </a:p>
          <a:p>
            <a:endParaRPr lang="fr-FR" dirty="0"/>
          </a:p>
          <a:p>
            <a:pPr lvl="1"/>
            <a:r>
              <a:rPr lang="fr-FR" dirty="0"/>
              <a:t>S'il n'y a pas de déficit hydrique sur l'ensemble des mois de l'année, </a:t>
            </a:r>
            <a:r>
              <a:rPr lang="fr-FR" dirty="0" err="1"/>
              <a:t>DHYa</a:t>
            </a:r>
            <a:r>
              <a:rPr lang="fr-FR" dirty="0"/>
              <a:t> est théoriquement égal à zéro</a:t>
            </a:r>
          </a:p>
          <a:p>
            <a:pPr lvl="2"/>
            <a:r>
              <a:rPr lang="fr-FR" dirty="0"/>
              <a:t>Et cela que l’on soit très près ou très loin de l'apparition d'un déficit hydrique. </a:t>
            </a:r>
          </a:p>
          <a:p>
            <a:pPr lvl="2"/>
            <a:r>
              <a:rPr lang="fr-FR" dirty="0"/>
              <a:t>Pour mieux différencier les situations, </a:t>
            </a:r>
            <a:r>
              <a:rPr lang="fr-FR" b="1" dirty="0"/>
              <a:t>en cas de </a:t>
            </a:r>
            <a:r>
              <a:rPr lang="fr-FR" b="1" dirty="0" err="1"/>
              <a:t>DHYa</a:t>
            </a:r>
            <a:r>
              <a:rPr lang="fr-FR" b="1" dirty="0"/>
              <a:t> = 0, on calcule un </a:t>
            </a:r>
            <a:r>
              <a:rPr lang="fr-FR" b="1" dirty="0" err="1"/>
              <a:t>DHYa</a:t>
            </a:r>
            <a:r>
              <a:rPr lang="fr-FR" b="1" dirty="0"/>
              <a:t> négatif</a:t>
            </a:r>
            <a:r>
              <a:rPr lang="fr-FR" dirty="0"/>
              <a:t>, pour refléter la "distance" à l'apparition d'un déficit hydrique.</a:t>
            </a:r>
          </a:p>
          <a:p>
            <a:endParaRPr lang="fr-FR" dirty="0"/>
          </a:p>
          <a:p>
            <a:pPr lvl="1"/>
            <a:r>
              <a:rPr lang="fr-FR" dirty="0"/>
              <a:t>Mode de calcul :</a:t>
            </a:r>
          </a:p>
          <a:p>
            <a:pPr lvl="2"/>
            <a:r>
              <a:rPr lang="fr-FR" dirty="0"/>
              <a:t>Si </a:t>
            </a:r>
            <a:r>
              <a:rPr lang="fr-FR" dirty="0" err="1"/>
              <a:t>DHYa</a:t>
            </a:r>
            <a:r>
              <a:rPr lang="fr-FR" dirty="0"/>
              <a:t> = 0 : on refait le calcul du </a:t>
            </a:r>
            <a:r>
              <a:rPr lang="fr-FR" dirty="0" err="1"/>
              <a:t>DHYa</a:t>
            </a:r>
            <a:r>
              <a:rPr lang="fr-FR" dirty="0"/>
              <a:t> itérativement, </a:t>
            </a:r>
          </a:p>
          <a:p>
            <a:pPr lvl="2"/>
            <a:r>
              <a:rPr lang="fr-FR" dirty="0"/>
              <a:t>En augmentant l'ETP par très petits paliers, jusqu'à l'apparition d'un </a:t>
            </a:r>
            <a:r>
              <a:rPr lang="fr-FR" dirty="0" err="1"/>
              <a:t>DHYa</a:t>
            </a:r>
            <a:r>
              <a:rPr lang="fr-FR" dirty="0"/>
              <a:t> &gt; 0. </a:t>
            </a:r>
          </a:p>
          <a:p>
            <a:pPr lvl="2"/>
            <a:r>
              <a:rPr lang="fr-FR" dirty="0"/>
              <a:t>La différence (</a:t>
            </a:r>
            <a:r>
              <a:rPr lang="fr-FR" dirty="0" err="1"/>
              <a:t>ETP</a:t>
            </a:r>
            <a:r>
              <a:rPr lang="fr-FR" baseline="-25000" dirty="0" err="1"/>
              <a:t>réel</a:t>
            </a:r>
            <a:r>
              <a:rPr lang="fr-FR" dirty="0"/>
              <a:t> - </a:t>
            </a:r>
            <a:r>
              <a:rPr lang="fr-FR" dirty="0" err="1"/>
              <a:t>ETP</a:t>
            </a:r>
            <a:r>
              <a:rPr lang="fr-FR" baseline="-25000" dirty="0" err="1"/>
              <a:t>augmenté</a:t>
            </a:r>
            <a:r>
              <a:rPr lang="fr-FR" dirty="0"/>
              <a:t>) devient la valeur négative de </a:t>
            </a:r>
            <a:r>
              <a:rPr lang="fr-FR" dirty="0" err="1"/>
              <a:t>DHYa</a:t>
            </a:r>
            <a:r>
              <a:rPr lang="fr-FR" dirty="0"/>
              <a:t>. </a:t>
            </a:r>
          </a:p>
          <a:p>
            <a:pPr lvl="1"/>
            <a:endParaRPr lang="fr-FR" dirty="0"/>
          </a:p>
        </p:txBody>
      </p:sp>
      <p:sp>
        <p:nvSpPr>
          <p:cNvPr id="18" name="Titre 17">
            <a:extLst>
              <a:ext uri="{FF2B5EF4-FFF2-40B4-BE49-F238E27FC236}">
                <a16:creationId xmlns:a16="http://schemas.microsoft.com/office/drawing/2014/main" id="{939101A2-DC8C-4BFD-978B-264CAE5E24D3}"/>
              </a:ext>
            </a:extLst>
          </p:cNvPr>
          <p:cNvSpPr>
            <a:spLocks noGrp="1"/>
          </p:cNvSpPr>
          <p:nvPr>
            <p:ph type="title"/>
          </p:nvPr>
        </p:nvSpPr>
        <p:spPr/>
        <p:txBody>
          <a:bodyPr/>
          <a:lstStyle/>
          <a:p>
            <a:r>
              <a:rPr lang="fr-FR" dirty="0"/>
              <a:t>Introduction au modèle IKS</a:t>
            </a:r>
          </a:p>
        </p:txBody>
      </p:sp>
    </p:spTree>
    <p:extLst>
      <p:ext uri="{BB962C8B-B14F-4D97-AF65-F5344CB8AC3E}">
        <p14:creationId xmlns:p14="http://schemas.microsoft.com/office/powerpoint/2010/main" val="3291930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EEFBF2"/>
        </a:solidFill>
        <a:effectLst/>
      </p:bgPr>
    </p:bg>
    <p:spTree>
      <p:nvGrpSpPr>
        <p:cNvPr id="1" name=""/>
        <p:cNvGrpSpPr/>
        <p:nvPr/>
      </p:nvGrpSpPr>
      <p:grpSpPr>
        <a:xfrm>
          <a:off x="0" y="0"/>
          <a:ext cx="0" cy="0"/>
          <a:chOff x="0" y="0"/>
          <a:chExt cx="0" cy="0"/>
        </a:xfrm>
      </p:grpSpPr>
      <p:sp>
        <p:nvSpPr>
          <p:cNvPr id="16" name="Espace réservé du contenu 15">
            <a:extLst>
              <a:ext uri="{FF2B5EF4-FFF2-40B4-BE49-F238E27FC236}">
                <a16:creationId xmlns:a16="http://schemas.microsoft.com/office/drawing/2014/main" id="{310C4AEE-2BE4-4CBA-9436-75534997497A}"/>
              </a:ext>
            </a:extLst>
          </p:cNvPr>
          <p:cNvSpPr>
            <a:spLocks noGrp="1"/>
          </p:cNvSpPr>
          <p:nvPr>
            <p:ph idx="1"/>
          </p:nvPr>
        </p:nvSpPr>
        <p:spPr/>
        <p:txBody>
          <a:bodyPr/>
          <a:lstStyle/>
          <a:p>
            <a:r>
              <a:rPr lang="fr-FR" dirty="0"/>
              <a:t>Calcul de l’indicateur </a:t>
            </a:r>
            <a:r>
              <a:rPr lang="fr-FR" dirty="0" err="1"/>
              <a:t>TMIa</a:t>
            </a:r>
            <a:r>
              <a:rPr lang="fr-FR" dirty="0"/>
              <a:t> : caractérise l’excès de froid</a:t>
            </a:r>
          </a:p>
          <a:p>
            <a:endParaRPr lang="fr-FR" dirty="0"/>
          </a:p>
          <a:p>
            <a:pPr lvl="1"/>
            <a:r>
              <a:rPr lang="fr-FR" dirty="0"/>
              <a:t>Température minimale du mois le plus froid</a:t>
            </a:r>
          </a:p>
          <a:p>
            <a:endParaRPr lang="fr-FR" dirty="0"/>
          </a:p>
          <a:p>
            <a:r>
              <a:rPr lang="fr-FR" dirty="0"/>
              <a:t>Calcul de l’indicateur </a:t>
            </a:r>
            <a:r>
              <a:rPr lang="fr-FR" dirty="0" err="1"/>
              <a:t>SDJa</a:t>
            </a:r>
            <a:r>
              <a:rPr lang="fr-FR" dirty="0"/>
              <a:t> : caractérise la chaleur disponible</a:t>
            </a:r>
          </a:p>
          <a:p>
            <a:endParaRPr lang="fr-FR" dirty="0"/>
          </a:p>
          <a:p>
            <a:pPr lvl="1"/>
            <a:r>
              <a:rPr lang="fr-FR" dirty="0"/>
              <a:t>Somme des températures moyennes des jours où elles sont supérieures à 5°C</a:t>
            </a:r>
          </a:p>
          <a:p>
            <a:pPr lvl="1"/>
            <a:endParaRPr lang="fr-FR" dirty="0"/>
          </a:p>
          <a:p>
            <a:pPr lvl="2"/>
            <a:r>
              <a:rPr lang="fr-FR" dirty="0"/>
              <a:t>Comme nos données d'entrée sont des températures moyennes mensuelles, une interpolation linéaire est réalisée (en considérant que les valeurs de températures moyennes mensuelles se situent au 15 du mois), afin reconstituer une séquence de températures moyennes journalières, utilisées pour l'évaluation du seuil de 5°C et la sommation de l'indicateur. </a:t>
            </a:r>
          </a:p>
        </p:txBody>
      </p:sp>
      <p:sp>
        <p:nvSpPr>
          <p:cNvPr id="13" name="Espace réservé du numéro de diapositive 12">
            <a:extLst>
              <a:ext uri="{FF2B5EF4-FFF2-40B4-BE49-F238E27FC236}">
                <a16:creationId xmlns:a16="http://schemas.microsoft.com/office/drawing/2014/main" id="{1172363B-F867-4484-AB58-DE9FD4EE7BC9}"/>
              </a:ext>
            </a:extLst>
          </p:cNvPr>
          <p:cNvSpPr>
            <a:spLocks noGrp="1"/>
          </p:cNvSpPr>
          <p:nvPr>
            <p:ph type="sldNum" sz="quarter" idx="12"/>
          </p:nvPr>
        </p:nvSpPr>
        <p:spPr/>
        <p:txBody>
          <a:bodyPr/>
          <a:lstStyle/>
          <a:p>
            <a:fld id="{F6E0D31A-37B7-4D95-8E98-520E9C0A3122}" type="slidenum">
              <a:rPr lang="fr-FR" smtClean="0"/>
              <a:t>13</a:t>
            </a:fld>
            <a:endParaRPr lang="fr-FR"/>
          </a:p>
        </p:txBody>
      </p:sp>
      <p:sp>
        <p:nvSpPr>
          <p:cNvPr id="18" name="Titre 17">
            <a:extLst>
              <a:ext uri="{FF2B5EF4-FFF2-40B4-BE49-F238E27FC236}">
                <a16:creationId xmlns:a16="http://schemas.microsoft.com/office/drawing/2014/main" id="{939101A2-DC8C-4BFD-978B-264CAE5E24D3}"/>
              </a:ext>
            </a:extLst>
          </p:cNvPr>
          <p:cNvSpPr>
            <a:spLocks noGrp="1"/>
          </p:cNvSpPr>
          <p:nvPr>
            <p:ph type="title"/>
          </p:nvPr>
        </p:nvSpPr>
        <p:spPr/>
        <p:txBody>
          <a:bodyPr/>
          <a:lstStyle/>
          <a:p>
            <a:r>
              <a:rPr lang="fr-FR" dirty="0"/>
              <a:t>Introduction au modèle IKS</a:t>
            </a:r>
          </a:p>
        </p:txBody>
      </p:sp>
    </p:spTree>
    <p:extLst>
      <p:ext uri="{BB962C8B-B14F-4D97-AF65-F5344CB8AC3E}">
        <p14:creationId xmlns:p14="http://schemas.microsoft.com/office/powerpoint/2010/main" val="23168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EEFBF2"/>
        </a:solidFill>
        <a:effectLst/>
      </p:bgPr>
    </p:bg>
    <p:spTree>
      <p:nvGrpSpPr>
        <p:cNvPr id="1" name=""/>
        <p:cNvGrpSpPr/>
        <p:nvPr/>
      </p:nvGrpSpPr>
      <p:grpSpPr>
        <a:xfrm>
          <a:off x="0" y="0"/>
          <a:ext cx="0" cy="0"/>
          <a:chOff x="0" y="0"/>
          <a:chExt cx="0" cy="0"/>
        </a:xfrm>
      </p:grpSpPr>
      <p:sp>
        <p:nvSpPr>
          <p:cNvPr id="16" name="Espace réservé du contenu 15">
            <a:extLst>
              <a:ext uri="{FF2B5EF4-FFF2-40B4-BE49-F238E27FC236}">
                <a16:creationId xmlns:a16="http://schemas.microsoft.com/office/drawing/2014/main" id="{310C4AEE-2BE4-4CBA-9436-75534997497A}"/>
              </a:ext>
            </a:extLst>
          </p:cNvPr>
          <p:cNvSpPr>
            <a:spLocks noGrp="1"/>
          </p:cNvSpPr>
          <p:nvPr>
            <p:ph idx="1"/>
          </p:nvPr>
        </p:nvSpPr>
        <p:spPr/>
        <p:txBody>
          <a:bodyPr>
            <a:normAutofit lnSpcReduction="10000"/>
          </a:bodyPr>
          <a:lstStyle/>
          <a:p>
            <a:r>
              <a:rPr lang="fr-FR" dirty="0"/>
              <a:t>Pourquoi pas d’indicateur </a:t>
            </a:r>
            <a:r>
              <a:rPr lang="fr-FR" dirty="0" err="1"/>
              <a:t>TMAa</a:t>
            </a:r>
            <a:r>
              <a:rPr lang="fr-FR" dirty="0"/>
              <a:t> (température maximale annuelle) ?</a:t>
            </a:r>
          </a:p>
          <a:p>
            <a:pPr lvl="1"/>
            <a:endParaRPr lang="fr-FR" dirty="0"/>
          </a:p>
          <a:p>
            <a:pPr lvl="1"/>
            <a:r>
              <a:rPr lang="fr-FR" dirty="0"/>
              <a:t>Un indicateur calculé à partir de normales mensuelles </a:t>
            </a:r>
          </a:p>
          <a:p>
            <a:pPr lvl="2"/>
            <a:r>
              <a:rPr lang="fr-FR" dirty="0"/>
              <a:t>Traduit mal un franchissement ponctuel et journalier d'un seuil de température. </a:t>
            </a:r>
          </a:p>
          <a:p>
            <a:pPr lvl="1"/>
            <a:endParaRPr lang="fr-FR" dirty="0"/>
          </a:p>
          <a:p>
            <a:pPr lvl="1"/>
            <a:r>
              <a:rPr lang="fr-FR" dirty="0"/>
              <a:t>Les phénomènes liés aux excès de chaleurs interagissent fortement avec l'état hydrique de la plante</a:t>
            </a:r>
          </a:p>
          <a:p>
            <a:pPr lvl="2"/>
            <a:r>
              <a:rPr lang="fr-FR" dirty="0"/>
              <a:t>Donc avec l'indicateur </a:t>
            </a:r>
            <a:r>
              <a:rPr lang="fr-FR" dirty="0" err="1"/>
              <a:t>DHYa</a:t>
            </a:r>
            <a:r>
              <a:rPr lang="fr-FR" dirty="0"/>
              <a:t>, </a:t>
            </a:r>
          </a:p>
          <a:p>
            <a:pPr lvl="2"/>
            <a:r>
              <a:rPr lang="fr-FR" dirty="0"/>
              <a:t>Ainsi qu'avec les conditions </a:t>
            </a:r>
            <a:r>
              <a:rPr lang="fr-FR" dirty="0" err="1"/>
              <a:t>micro-climatiques</a:t>
            </a:r>
            <a:r>
              <a:rPr lang="fr-FR" dirty="0"/>
              <a:t>. </a:t>
            </a:r>
          </a:p>
          <a:p>
            <a:pPr lvl="1"/>
            <a:endParaRPr lang="fr-FR" dirty="0"/>
          </a:p>
          <a:p>
            <a:pPr lvl="1"/>
            <a:r>
              <a:rPr lang="fr-FR" dirty="0"/>
              <a:t>Forte corrélation spatiale entre sécheresse et fortes chaleurs estivales dans le climat actuel </a:t>
            </a:r>
          </a:p>
          <a:p>
            <a:pPr lvl="2"/>
            <a:r>
              <a:rPr lang="fr-FR" dirty="0"/>
              <a:t>Peu de cas de fortes chaleurs sans stress hydrique,</a:t>
            </a:r>
          </a:p>
          <a:p>
            <a:pPr lvl="2"/>
            <a:r>
              <a:rPr lang="fr-FR" dirty="0"/>
              <a:t>Rend très complexe le calage d'un seuil d'excès de chaleur de façon indépendante. </a:t>
            </a:r>
          </a:p>
          <a:p>
            <a:pPr lvl="1"/>
            <a:endParaRPr lang="fr-FR" dirty="0"/>
          </a:p>
          <a:p>
            <a:pPr lvl="1"/>
            <a:r>
              <a:rPr lang="fr-FR" dirty="0"/>
              <a:t>La notion de seuil spécifique à chaque espèce pour ce facteur est moins claire que pour les trois autres indicateurs IKS.</a:t>
            </a:r>
          </a:p>
          <a:p>
            <a:pPr lvl="1"/>
            <a:endParaRPr lang="fr-FR" dirty="0"/>
          </a:p>
          <a:p>
            <a:r>
              <a:rPr lang="fr-FR" dirty="0"/>
              <a:t>Mais volonté de creuser cette question pour la suite…</a:t>
            </a:r>
          </a:p>
        </p:txBody>
      </p:sp>
      <p:sp>
        <p:nvSpPr>
          <p:cNvPr id="13" name="Espace réservé du numéro de diapositive 12">
            <a:extLst>
              <a:ext uri="{FF2B5EF4-FFF2-40B4-BE49-F238E27FC236}">
                <a16:creationId xmlns:a16="http://schemas.microsoft.com/office/drawing/2014/main" id="{1172363B-F867-4484-AB58-DE9FD4EE7BC9}"/>
              </a:ext>
            </a:extLst>
          </p:cNvPr>
          <p:cNvSpPr>
            <a:spLocks noGrp="1"/>
          </p:cNvSpPr>
          <p:nvPr>
            <p:ph type="sldNum" sz="quarter" idx="12"/>
          </p:nvPr>
        </p:nvSpPr>
        <p:spPr/>
        <p:txBody>
          <a:bodyPr/>
          <a:lstStyle/>
          <a:p>
            <a:fld id="{F6E0D31A-37B7-4D95-8E98-520E9C0A3122}" type="slidenum">
              <a:rPr lang="fr-FR" smtClean="0"/>
              <a:t>14</a:t>
            </a:fld>
            <a:endParaRPr lang="fr-FR"/>
          </a:p>
        </p:txBody>
      </p:sp>
      <p:sp>
        <p:nvSpPr>
          <p:cNvPr id="18" name="Titre 17">
            <a:extLst>
              <a:ext uri="{FF2B5EF4-FFF2-40B4-BE49-F238E27FC236}">
                <a16:creationId xmlns:a16="http://schemas.microsoft.com/office/drawing/2014/main" id="{939101A2-DC8C-4BFD-978B-264CAE5E24D3}"/>
              </a:ext>
            </a:extLst>
          </p:cNvPr>
          <p:cNvSpPr>
            <a:spLocks noGrp="1"/>
          </p:cNvSpPr>
          <p:nvPr>
            <p:ph type="title"/>
          </p:nvPr>
        </p:nvSpPr>
        <p:spPr/>
        <p:txBody>
          <a:bodyPr/>
          <a:lstStyle/>
          <a:p>
            <a:r>
              <a:rPr lang="fr-FR" dirty="0"/>
              <a:t>Introduction au modèle IKS</a:t>
            </a:r>
          </a:p>
        </p:txBody>
      </p:sp>
    </p:spTree>
    <p:extLst>
      <p:ext uri="{BB962C8B-B14F-4D97-AF65-F5344CB8AC3E}">
        <p14:creationId xmlns:p14="http://schemas.microsoft.com/office/powerpoint/2010/main" val="692933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6">
                                            <p:txEl>
                                              <p:pRg st="13" end="1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6">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a:extLst>
              <a:ext uri="{FF2B5EF4-FFF2-40B4-BE49-F238E27FC236}">
                <a16:creationId xmlns:a16="http://schemas.microsoft.com/office/drawing/2014/main" id="{CD80867F-3349-45E7-8800-C8A21670763C}"/>
              </a:ext>
            </a:extLst>
          </p:cNvPr>
          <p:cNvSpPr>
            <a:spLocks noGrp="1"/>
          </p:cNvSpPr>
          <p:nvPr>
            <p:ph type="ctrTitle"/>
          </p:nvPr>
        </p:nvSpPr>
        <p:spPr/>
        <p:txBody>
          <a:bodyPr/>
          <a:lstStyle/>
          <a:p>
            <a:r>
              <a:rPr lang="fr-FR" sz="2800" b="1" dirty="0">
                <a:solidFill>
                  <a:srgbClr val="003C2B"/>
                </a:solidFill>
                <a:latin typeface="Verdana" panose="020B0604030504040204" pitchFamily="34" charset="0"/>
                <a:ea typeface="Verdana" panose="020B0604030504040204" pitchFamily="34" charset="0"/>
                <a:cs typeface="Tahoma" panose="020B0604030504040204" pitchFamily="34" charset="0"/>
              </a:rPr>
              <a:t>Analogies climatiques</a:t>
            </a:r>
            <a:endParaRPr lang="fr-FR" dirty="0"/>
          </a:p>
        </p:txBody>
      </p:sp>
      <p:sp>
        <p:nvSpPr>
          <p:cNvPr id="3" name="Espace réservé du numéro de diapositive 2">
            <a:extLst>
              <a:ext uri="{FF2B5EF4-FFF2-40B4-BE49-F238E27FC236}">
                <a16:creationId xmlns:a16="http://schemas.microsoft.com/office/drawing/2014/main" id="{CD7A021C-AE4C-40B5-A51E-30E7D3EC2E86}"/>
              </a:ext>
            </a:extLst>
          </p:cNvPr>
          <p:cNvSpPr>
            <a:spLocks noGrp="1"/>
          </p:cNvSpPr>
          <p:nvPr>
            <p:ph type="sldNum" sz="quarter" idx="12"/>
          </p:nvPr>
        </p:nvSpPr>
        <p:spPr/>
        <p:txBody>
          <a:bodyPr/>
          <a:lstStyle/>
          <a:p>
            <a:fld id="{F6E0D31A-37B7-4D95-8E98-520E9C0A3122}" type="slidenum">
              <a:rPr lang="fr-FR" smtClean="0"/>
              <a:t>15</a:t>
            </a:fld>
            <a:endParaRPr lang="fr-FR"/>
          </a:p>
        </p:txBody>
      </p:sp>
    </p:spTree>
    <p:extLst>
      <p:ext uri="{BB962C8B-B14F-4D97-AF65-F5344CB8AC3E}">
        <p14:creationId xmlns:p14="http://schemas.microsoft.com/office/powerpoint/2010/main" val="766385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EEFBF2"/>
        </a:solidFill>
        <a:effectLst/>
      </p:bgPr>
    </p:bg>
    <p:spTree>
      <p:nvGrpSpPr>
        <p:cNvPr id="1" name=""/>
        <p:cNvGrpSpPr/>
        <p:nvPr/>
      </p:nvGrpSpPr>
      <p:grpSpPr>
        <a:xfrm>
          <a:off x="0" y="0"/>
          <a:ext cx="0" cy="0"/>
          <a:chOff x="0" y="0"/>
          <a:chExt cx="0" cy="0"/>
        </a:xfrm>
      </p:grpSpPr>
      <p:sp>
        <p:nvSpPr>
          <p:cNvPr id="16" name="Espace réservé du contenu 15">
            <a:extLst>
              <a:ext uri="{FF2B5EF4-FFF2-40B4-BE49-F238E27FC236}">
                <a16:creationId xmlns:a16="http://schemas.microsoft.com/office/drawing/2014/main" id="{310C4AEE-2BE4-4CBA-9436-75534997497A}"/>
              </a:ext>
            </a:extLst>
          </p:cNvPr>
          <p:cNvSpPr>
            <a:spLocks noGrp="1"/>
          </p:cNvSpPr>
          <p:nvPr>
            <p:ph idx="1"/>
          </p:nvPr>
        </p:nvSpPr>
        <p:spPr/>
        <p:txBody>
          <a:bodyPr/>
          <a:lstStyle/>
          <a:p>
            <a:r>
              <a:rPr lang="fr-FR" dirty="0"/>
              <a:t>L’idée de l’analogie climatique est de visualiser :</a:t>
            </a:r>
          </a:p>
          <a:p>
            <a:endParaRPr lang="fr-FR" dirty="0"/>
          </a:p>
          <a:p>
            <a:pPr lvl="1"/>
            <a:r>
              <a:rPr lang="fr-FR" dirty="0"/>
              <a:t>Soit où trouver aujourd’hui un climat analogue au climat futur d’une zone donnée</a:t>
            </a:r>
          </a:p>
          <a:p>
            <a:pPr lvl="2"/>
            <a:r>
              <a:rPr lang="fr-FR" dirty="0"/>
              <a:t>Futur </a:t>
            </a:r>
            <a:r>
              <a:rPr lang="fr-FR" dirty="0">
                <a:sym typeface="Wingdings" panose="05000000000000000000" pitchFamily="2" charset="2"/>
              </a:rPr>
              <a:t> Actuel : </a:t>
            </a:r>
            <a:r>
              <a:rPr lang="fr-FR" dirty="0"/>
              <a:t>Mode standard et expert</a:t>
            </a:r>
          </a:p>
          <a:p>
            <a:pPr lvl="2"/>
            <a:endParaRPr lang="fr-FR" dirty="0"/>
          </a:p>
          <a:p>
            <a:pPr lvl="1"/>
            <a:r>
              <a:rPr lang="fr-FR" dirty="0"/>
              <a:t>Soit où trouver dans le futur un climat analogue au climat actuel d’une zone donnée</a:t>
            </a:r>
          </a:p>
          <a:p>
            <a:pPr lvl="2"/>
            <a:r>
              <a:rPr lang="fr-FR" dirty="0"/>
              <a:t>Actuel </a:t>
            </a:r>
            <a:r>
              <a:rPr lang="fr-FR" dirty="0">
                <a:sym typeface="Wingdings" panose="05000000000000000000" pitchFamily="2" charset="2"/>
              </a:rPr>
              <a:t> Futur : </a:t>
            </a:r>
            <a:r>
              <a:rPr lang="fr-FR" dirty="0"/>
              <a:t>Mode expert uniquement</a:t>
            </a:r>
          </a:p>
          <a:p>
            <a:pPr lvl="2"/>
            <a:endParaRPr lang="fr-FR" dirty="0"/>
          </a:p>
          <a:p>
            <a:r>
              <a:rPr lang="fr-FR" dirty="0"/>
              <a:t>Pour cela :</a:t>
            </a:r>
          </a:p>
          <a:p>
            <a:pPr lvl="1"/>
            <a:endParaRPr lang="fr-FR" dirty="0"/>
          </a:p>
          <a:p>
            <a:pPr lvl="1"/>
            <a:r>
              <a:rPr lang="fr-FR" dirty="0"/>
              <a:t>Il faut choisir une emprise géographique, dans </a:t>
            </a:r>
            <a:r>
              <a:rPr lang="fr-FR" dirty="0" err="1"/>
              <a:t>Climessences</a:t>
            </a:r>
            <a:r>
              <a:rPr lang="fr-FR" dirty="0"/>
              <a:t> les surfaces forestières :</a:t>
            </a:r>
          </a:p>
          <a:p>
            <a:pPr lvl="2"/>
            <a:r>
              <a:rPr lang="fr-FR" dirty="0"/>
              <a:t>D’une </a:t>
            </a:r>
            <a:r>
              <a:rPr lang="fr-FR" dirty="0" err="1"/>
              <a:t>Sylvoécorégion</a:t>
            </a:r>
            <a:endParaRPr lang="fr-FR" dirty="0"/>
          </a:p>
          <a:p>
            <a:pPr lvl="2"/>
            <a:r>
              <a:rPr lang="fr-FR" dirty="0"/>
              <a:t>D’une région forestière (anciennes régions IFN)</a:t>
            </a:r>
          </a:p>
          <a:p>
            <a:pPr lvl="1"/>
            <a:endParaRPr lang="fr-FR" dirty="0"/>
          </a:p>
          <a:p>
            <a:pPr lvl="1"/>
            <a:r>
              <a:rPr lang="fr-FR" dirty="0"/>
              <a:t>Il faut caractériser le climat</a:t>
            </a:r>
          </a:p>
          <a:p>
            <a:pPr lvl="2"/>
            <a:r>
              <a:rPr lang="fr-FR" dirty="0"/>
              <a:t>Ici selon 3 axes : un par indicateur IKS (</a:t>
            </a:r>
            <a:r>
              <a:rPr lang="fr-FR" dirty="0" err="1"/>
              <a:t>DHYa</a:t>
            </a:r>
            <a:r>
              <a:rPr lang="fr-FR" dirty="0"/>
              <a:t>, </a:t>
            </a:r>
            <a:r>
              <a:rPr lang="fr-FR" dirty="0" err="1"/>
              <a:t>TMIa</a:t>
            </a:r>
            <a:r>
              <a:rPr lang="fr-FR" dirty="0"/>
              <a:t>, </a:t>
            </a:r>
            <a:r>
              <a:rPr lang="fr-FR" dirty="0" err="1"/>
              <a:t>SDJa</a:t>
            </a:r>
            <a:r>
              <a:rPr lang="fr-FR" dirty="0"/>
              <a:t>)</a:t>
            </a:r>
          </a:p>
          <a:p>
            <a:endParaRPr lang="fr-FR" dirty="0"/>
          </a:p>
        </p:txBody>
      </p:sp>
      <p:sp>
        <p:nvSpPr>
          <p:cNvPr id="13" name="Espace réservé du numéro de diapositive 12">
            <a:extLst>
              <a:ext uri="{FF2B5EF4-FFF2-40B4-BE49-F238E27FC236}">
                <a16:creationId xmlns:a16="http://schemas.microsoft.com/office/drawing/2014/main" id="{1172363B-F867-4484-AB58-DE9FD4EE7BC9}"/>
              </a:ext>
            </a:extLst>
          </p:cNvPr>
          <p:cNvSpPr>
            <a:spLocks noGrp="1"/>
          </p:cNvSpPr>
          <p:nvPr>
            <p:ph type="sldNum" sz="quarter" idx="12"/>
          </p:nvPr>
        </p:nvSpPr>
        <p:spPr/>
        <p:txBody>
          <a:bodyPr/>
          <a:lstStyle/>
          <a:p>
            <a:fld id="{F6E0D31A-37B7-4D95-8E98-520E9C0A3122}" type="slidenum">
              <a:rPr lang="fr-FR" smtClean="0"/>
              <a:t>16</a:t>
            </a:fld>
            <a:endParaRPr lang="fr-FR"/>
          </a:p>
        </p:txBody>
      </p:sp>
      <p:sp>
        <p:nvSpPr>
          <p:cNvPr id="18" name="Titre 17">
            <a:extLst>
              <a:ext uri="{FF2B5EF4-FFF2-40B4-BE49-F238E27FC236}">
                <a16:creationId xmlns:a16="http://schemas.microsoft.com/office/drawing/2014/main" id="{939101A2-DC8C-4BFD-978B-264CAE5E24D3}"/>
              </a:ext>
            </a:extLst>
          </p:cNvPr>
          <p:cNvSpPr>
            <a:spLocks noGrp="1"/>
          </p:cNvSpPr>
          <p:nvPr>
            <p:ph type="title"/>
          </p:nvPr>
        </p:nvSpPr>
        <p:spPr/>
        <p:txBody>
          <a:bodyPr/>
          <a:lstStyle/>
          <a:p>
            <a:r>
              <a:rPr lang="fr-FR" dirty="0"/>
              <a:t>L’analogie climatique</a:t>
            </a:r>
          </a:p>
        </p:txBody>
      </p:sp>
    </p:spTree>
    <p:extLst>
      <p:ext uri="{BB962C8B-B14F-4D97-AF65-F5344CB8AC3E}">
        <p14:creationId xmlns:p14="http://schemas.microsoft.com/office/powerpoint/2010/main" val="2312800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6">
                                            <p:txEl>
                                              <p:pRg st="14" end="1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6">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EEFBF2"/>
        </a:solidFill>
        <a:effectLst/>
      </p:bgPr>
    </p:bg>
    <p:spTree>
      <p:nvGrpSpPr>
        <p:cNvPr id="1" name=""/>
        <p:cNvGrpSpPr/>
        <p:nvPr/>
      </p:nvGrpSpPr>
      <p:grpSpPr>
        <a:xfrm>
          <a:off x="0" y="0"/>
          <a:ext cx="0" cy="0"/>
          <a:chOff x="0" y="0"/>
          <a:chExt cx="0" cy="0"/>
        </a:xfrm>
      </p:grpSpPr>
      <p:sp>
        <p:nvSpPr>
          <p:cNvPr id="16" name="Espace réservé du contenu 15">
            <a:extLst>
              <a:ext uri="{FF2B5EF4-FFF2-40B4-BE49-F238E27FC236}">
                <a16:creationId xmlns:a16="http://schemas.microsoft.com/office/drawing/2014/main" id="{310C4AEE-2BE4-4CBA-9436-75534997497A}"/>
              </a:ext>
            </a:extLst>
          </p:cNvPr>
          <p:cNvSpPr>
            <a:spLocks noGrp="1"/>
          </p:cNvSpPr>
          <p:nvPr>
            <p:ph idx="1"/>
          </p:nvPr>
        </p:nvSpPr>
        <p:spPr/>
        <p:txBody>
          <a:bodyPr/>
          <a:lstStyle/>
          <a:p>
            <a:r>
              <a:rPr lang="fr-FR" dirty="0"/>
              <a:t>Etape du calcul d’analogie dans </a:t>
            </a:r>
            <a:r>
              <a:rPr lang="fr-FR" dirty="0" err="1"/>
              <a:t>Climessences</a:t>
            </a:r>
            <a:r>
              <a:rPr lang="fr-FR" dirty="0"/>
              <a:t> :</a:t>
            </a:r>
          </a:p>
          <a:p>
            <a:endParaRPr lang="fr-FR" dirty="0"/>
          </a:p>
          <a:p>
            <a:pPr marL="914400" lvl="1" indent="-457200">
              <a:buAutoNum type="arabicPeriod"/>
            </a:pPr>
            <a:r>
              <a:rPr lang="fr-FR" dirty="0"/>
              <a:t>Sélection d’une emprise géographique (SER/RIFN)</a:t>
            </a:r>
          </a:p>
          <a:p>
            <a:pPr marL="914400" lvl="1" indent="-457200">
              <a:buAutoNum type="arabicPeriod"/>
            </a:pPr>
            <a:endParaRPr lang="fr-FR" dirty="0"/>
          </a:p>
          <a:p>
            <a:pPr marL="914400" lvl="1" indent="-457200">
              <a:buAutoNum type="arabicPeriod"/>
            </a:pPr>
            <a:r>
              <a:rPr lang="fr-FR" dirty="0"/>
              <a:t>Sélection des pixels correspondants à la forêt uniquement (Points IFN)</a:t>
            </a:r>
          </a:p>
          <a:p>
            <a:pPr marL="914400" lvl="1" indent="-457200">
              <a:buAutoNum type="arabicPeriod"/>
            </a:pPr>
            <a:endParaRPr lang="fr-FR" dirty="0"/>
          </a:p>
          <a:p>
            <a:pPr marL="914400" lvl="1" indent="-457200">
              <a:buAutoNum type="arabicPeriod"/>
            </a:pPr>
            <a:r>
              <a:rPr lang="fr-FR" dirty="0"/>
              <a:t>Sur ces pixels, détermination d’un « cube climatique » </a:t>
            </a:r>
            <a:r>
              <a:rPr lang="fr-FR" u="sng" dirty="0"/>
              <a:t>pour le climat de référence</a:t>
            </a:r>
            <a:r>
              <a:rPr lang="fr-FR" dirty="0"/>
              <a:t> :</a:t>
            </a:r>
          </a:p>
          <a:p>
            <a:pPr lvl="2"/>
            <a:r>
              <a:rPr lang="fr-FR" dirty="0"/>
              <a:t>Pour </a:t>
            </a:r>
            <a:r>
              <a:rPr lang="fr-FR" dirty="0" err="1"/>
              <a:t>DHYa</a:t>
            </a:r>
            <a:r>
              <a:rPr lang="fr-FR" dirty="0"/>
              <a:t> : de la valeur MIN et de la valeur MAX</a:t>
            </a:r>
          </a:p>
          <a:p>
            <a:pPr lvl="2"/>
            <a:r>
              <a:rPr lang="fr-FR" dirty="0"/>
              <a:t>Pour </a:t>
            </a:r>
            <a:r>
              <a:rPr lang="fr-FR" dirty="0" err="1"/>
              <a:t>TMIa</a:t>
            </a:r>
            <a:r>
              <a:rPr lang="fr-FR" dirty="0"/>
              <a:t> : de la valeur MIN</a:t>
            </a:r>
          </a:p>
          <a:p>
            <a:pPr lvl="2"/>
            <a:r>
              <a:rPr lang="fr-FR" dirty="0"/>
              <a:t>Pour </a:t>
            </a:r>
            <a:r>
              <a:rPr lang="fr-FR" dirty="0" err="1"/>
              <a:t>SDJa</a:t>
            </a:r>
            <a:r>
              <a:rPr lang="fr-FR" dirty="0"/>
              <a:t> : de la valeur MIN</a:t>
            </a:r>
          </a:p>
          <a:p>
            <a:pPr lvl="2"/>
            <a:r>
              <a:rPr lang="fr-FR" dirty="0"/>
              <a:t>Pour éviter les effets de bords, on élimine 2.5 % des pixels extrêmes pour chaque borne</a:t>
            </a:r>
          </a:p>
          <a:p>
            <a:pPr lvl="2"/>
            <a:endParaRPr lang="fr-FR" dirty="0"/>
          </a:p>
          <a:p>
            <a:pPr lvl="2"/>
            <a:endParaRPr lang="fr-FR" dirty="0"/>
          </a:p>
          <a:p>
            <a:pPr lvl="2"/>
            <a:endParaRPr lang="fr-FR" dirty="0"/>
          </a:p>
          <a:p>
            <a:pPr lvl="2"/>
            <a:endParaRPr lang="fr-FR" dirty="0"/>
          </a:p>
          <a:p>
            <a:pPr lvl="2"/>
            <a:endParaRPr lang="fr-FR" dirty="0"/>
          </a:p>
          <a:p>
            <a:pPr lvl="2"/>
            <a:endParaRPr lang="fr-FR" dirty="0"/>
          </a:p>
          <a:p>
            <a:pPr marL="914400" lvl="1" indent="-457200">
              <a:buFont typeface="+mj-lt"/>
              <a:buAutoNum type="arabicPeriod"/>
            </a:pPr>
            <a:r>
              <a:rPr lang="fr-FR" dirty="0"/>
              <a:t>Cartographie </a:t>
            </a:r>
            <a:r>
              <a:rPr lang="fr-FR" u="sng" dirty="0"/>
              <a:t>dans le climat de projection</a:t>
            </a:r>
            <a:r>
              <a:rPr lang="fr-FR" dirty="0"/>
              <a:t>, de ce « cube climatique »</a:t>
            </a:r>
          </a:p>
          <a:p>
            <a:pPr marL="0" indent="0">
              <a:buNone/>
            </a:pPr>
            <a:endParaRPr lang="fr-FR" dirty="0"/>
          </a:p>
        </p:txBody>
      </p:sp>
      <p:sp>
        <p:nvSpPr>
          <p:cNvPr id="13" name="Espace réservé du numéro de diapositive 12">
            <a:extLst>
              <a:ext uri="{FF2B5EF4-FFF2-40B4-BE49-F238E27FC236}">
                <a16:creationId xmlns:a16="http://schemas.microsoft.com/office/drawing/2014/main" id="{1172363B-F867-4484-AB58-DE9FD4EE7BC9}"/>
              </a:ext>
            </a:extLst>
          </p:cNvPr>
          <p:cNvSpPr>
            <a:spLocks noGrp="1"/>
          </p:cNvSpPr>
          <p:nvPr>
            <p:ph type="sldNum" sz="quarter" idx="12"/>
          </p:nvPr>
        </p:nvSpPr>
        <p:spPr/>
        <p:txBody>
          <a:bodyPr/>
          <a:lstStyle/>
          <a:p>
            <a:fld id="{F6E0D31A-37B7-4D95-8E98-520E9C0A3122}" type="slidenum">
              <a:rPr lang="fr-FR" smtClean="0"/>
              <a:t>17</a:t>
            </a:fld>
            <a:endParaRPr lang="fr-FR"/>
          </a:p>
        </p:txBody>
      </p:sp>
      <p:sp>
        <p:nvSpPr>
          <p:cNvPr id="18" name="Titre 17">
            <a:extLst>
              <a:ext uri="{FF2B5EF4-FFF2-40B4-BE49-F238E27FC236}">
                <a16:creationId xmlns:a16="http://schemas.microsoft.com/office/drawing/2014/main" id="{939101A2-DC8C-4BFD-978B-264CAE5E24D3}"/>
              </a:ext>
            </a:extLst>
          </p:cNvPr>
          <p:cNvSpPr>
            <a:spLocks noGrp="1"/>
          </p:cNvSpPr>
          <p:nvPr>
            <p:ph type="title"/>
          </p:nvPr>
        </p:nvSpPr>
        <p:spPr/>
        <p:txBody>
          <a:bodyPr/>
          <a:lstStyle/>
          <a:p>
            <a:r>
              <a:rPr lang="fr-FR" dirty="0"/>
              <a:t>L’analogie climatique</a:t>
            </a:r>
          </a:p>
        </p:txBody>
      </p:sp>
      <p:grpSp>
        <p:nvGrpSpPr>
          <p:cNvPr id="27" name="Groupe 26">
            <a:extLst>
              <a:ext uri="{FF2B5EF4-FFF2-40B4-BE49-F238E27FC236}">
                <a16:creationId xmlns:a16="http://schemas.microsoft.com/office/drawing/2014/main" id="{07B9A25B-6E66-4C66-8FBF-5023FDBDF881}"/>
              </a:ext>
            </a:extLst>
          </p:cNvPr>
          <p:cNvGrpSpPr/>
          <p:nvPr/>
        </p:nvGrpSpPr>
        <p:grpSpPr>
          <a:xfrm>
            <a:off x="2848439" y="4831900"/>
            <a:ext cx="4062449" cy="1141994"/>
            <a:chOff x="2848439" y="4831900"/>
            <a:chExt cx="4062449" cy="1141994"/>
          </a:xfrm>
        </p:grpSpPr>
        <p:sp>
          <p:nvSpPr>
            <p:cNvPr id="17" name="Rectangle 16">
              <a:extLst>
                <a:ext uri="{FF2B5EF4-FFF2-40B4-BE49-F238E27FC236}">
                  <a16:creationId xmlns:a16="http://schemas.microsoft.com/office/drawing/2014/main" id="{A4A269CA-F38F-4064-B9B1-106E7F8C9DCC}"/>
                </a:ext>
              </a:extLst>
            </p:cNvPr>
            <p:cNvSpPr/>
            <p:nvPr/>
          </p:nvSpPr>
          <p:spPr bwMode="auto">
            <a:xfrm>
              <a:off x="4293437" y="4880071"/>
              <a:ext cx="850252" cy="235109"/>
            </a:xfrm>
            <a:prstGeom prst="rect">
              <a:avLst/>
            </a:prstGeom>
            <a:solidFill>
              <a:schemeClr val="bg1">
                <a:lumMod val="6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a:ln>
                  <a:noFill/>
                </a:ln>
                <a:solidFill>
                  <a:schemeClr val="tx1"/>
                </a:solidFill>
                <a:effectLst/>
                <a:latin typeface="Times New Roman" pitchFamily="18" charset="0"/>
              </a:endParaRPr>
            </a:p>
          </p:txBody>
        </p:sp>
        <p:sp>
          <p:nvSpPr>
            <p:cNvPr id="20" name="ZoneTexte 19">
              <a:extLst>
                <a:ext uri="{FF2B5EF4-FFF2-40B4-BE49-F238E27FC236}">
                  <a16:creationId xmlns:a16="http://schemas.microsoft.com/office/drawing/2014/main" id="{A53B66CD-34B4-419E-87B7-46E336C5F049}"/>
                </a:ext>
              </a:extLst>
            </p:cNvPr>
            <p:cNvSpPr txBox="1"/>
            <p:nvPr/>
          </p:nvSpPr>
          <p:spPr>
            <a:xfrm>
              <a:off x="6247950" y="4831900"/>
              <a:ext cx="662938" cy="307777"/>
            </a:xfrm>
            <a:prstGeom prst="rect">
              <a:avLst/>
            </a:prstGeom>
            <a:noFill/>
          </p:spPr>
          <p:txBody>
            <a:bodyPr wrap="none" rtlCol="0">
              <a:spAutoFit/>
            </a:bodyPr>
            <a:lstStyle/>
            <a:p>
              <a:r>
                <a:rPr lang="fr-FR" sz="1400" dirty="0" err="1">
                  <a:solidFill>
                    <a:srgbClr val="003C2B"/>
                  </a:solidFill>
                  <a:latin typeface="Verdana" panose="020B0604030504040204" pitchFamily="34" charset="0"/>
                  <a:ea typeface="Verdana" panose="020B0604030504040204" pitchFamily="34" charset="0"/>
                </a:rPr>
                <a:t>DHYa</a:t>
              </a:r>
              <a:endParaRPr lang="fr-FR" sz="1400" dirty="0">
                <a:solidFill>
                  <a:srgbClr val="003C2B"/>
                </a:solidFill>
                <a:latin typeface="Verdana" panose="020B0604030504040204" pitchFamily="34" charset="0"/>
                <a:ea typeface="Verdana" panose="020B0604030504040204" pitchFamily="34" charset="0"/>
              </a:endParaRPr>
            </a:p>
          </p:txBody>
        </p:sp>
        <p:sp>
          <p:nvSpPr>
            <p:cNvPr id="12" name="Rectangle 11">
              <a:extLst>
                <a:ext uri="{FF2B5EF4-FFF2-40B4-BE49-F238E27FC236}">
                  <a16:creationId xmlns:a16="http://schemas.microsoft.com/office/drawing/2014/main" id="{540B522A-A226-4993-BE00-1EE2AA2C2DD1}"/>
                </a:ext>
              </a:extLst>
            </p:cNvPr>
            <p:cNvSpPr/>
            <p:nvPr/>
          </p:nvSpPr>
          <p:spPr bwMode="auto">
            <a:xfrm>
              <a:off x="3553763" y="5284311"/>
              <a:ext cx="2694187" cy="235109"/>
            </a:xfrm>
            <a:prstGeom prst="rect">
              <a:avLst/>
            </a:prstGeom>
            <a:solidFill>
              <a:schemeClr val="bg1">
                <a:lumMod val="6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a:ln>
                  <a:noFill/>
                </a:ln>
                <a:solidFill>
                  <a:schemeClr val="tx1"/>
                </a:solidFill>
                <a:effectLst/>
                <a:latin typeface="Times New Roman" pitchFamily="18" charset="0"/>
              </a:endParaRPr>
            </a:p>
          </p:txBody>
        </p:sp>
        <p:sp>
          <p:nvSpPr>
            <p:cNvPr id="15" name="ZoneTexte 14">
              <a:extLst>
                <a:ext uri="{FF2B5EF4-FFF2-40B4-BE49-F238E27FC236}">
                  <a16:creationId xmlns:a16="http://schemas.microsoft.com/office/drawing/2014/main" id="{F540EE54-1074-4847-A82F-2BADE0199C31}"/>
                </a:ext>
              </a:extLst>
            </p:cNvPr>
            <p:cNvSpPr txBox="1"/>
            <p:nvPr/>
          </p:nvSpPr>
          <p:spPr>
            <a:xfrm>
              <a:off x="6247950" y="5249005"/>
              <a:ext cx="628698" cy="307777"/>
            </a:xfrm>
            <a:prstGeom prst="rect">
              <a:avLst/>
            </a:prstGeom>
            <a:noFill/>
          </p:spPr>
          <p:txBody>
            <a:bodyPr wrap="none" rtlCol="0">
              <a:spAutoFit/>
            </a:bodyPr>
            <a:lstStyle/>
            <a:p>
              <a:r>
                <a:rPr lang="fr-FR" sz="1400" dirty="0" err="1">
                  <a:solidFill>
                    <a:srgbClr val="003C2B"/>
                  </a:solidFill>
                  <a:latin typeface="Verdana" panose="020B0604030504040204" pitchFamily="34" charset="0"/>
                  <a:ea typeface="Verdana" panose="020B0604030504040204" pitchFamily="34" charset="0"/>
                </a:rPr>
                <a:t>TMIa</a:t>
              </a:r>
              <a:endParaRPr lang="fr-FR" sz="1400" dirty="0">
                <a:solidFill>
                  <a:srgbClr val="003C2B"/>
                </a:solidFill>
                <a:latin typeface="Verdana" panose="020B0604030504040204" pitchFamily="34" charset="0"/>
                <a:ea typeface="Verdana" panose="020B0604030504040204" pitchFamily="34" charset="0"/>
              </a:endParaRPr>
            </a:p>
          </p:txBody>
        </p:sp>
        <p:sp>
          <p:nvSpPr>
            <p:cNvPr id="9" name="Rectangle 8">
              <a:extLst>
                <a:ext uri="{FF2B5EF4-FFF2-40B4-BE49-F238E27FC236}">
                  <a16:creationId xmlns:a16="http://schemas.microsoft.com/office/drawing/2014/main" id="{02EBE51B-4990-4FD9-92B4-0B876D178A36}"/>
                </a:ext>
              </a:extLst>
            </p:cNvPr>
            <p:cNvSpPr/>
            <p:nvPr/>
          </p:nvSpPr>
          <p:spPr bwMode="auto">
            <a:xfrm>
              <a:off x="3900676" y="5701423"/>
              <a:ext cx="2347274" cy="235109"/>
            </a:xfrm>
            <a:prstGeom prst="rect">
              <a:avLst/>
            </a:prstGeom>
            <a:solidFill>
              <a:schemeClr val="bg1">
                <a:lumMod val="6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a:ln>
                  <a:noFill/>
                </a:ln>
                <a:solidFill>
                  <a:schemeClr val="tx1"/>
                </a:solidFill>
                <a:effectLst/>
                <a:latin typeface="Times New Roman" pitchFamily="18" charset="0"/>
              </a:endParaRPr>
            </a:p>
          </p:txBody>
        </p:sp>
        <p:sp>
          <p:nvSpPr>
            <p:cNvPr id="11" name="ZoneTexte 10">
              <a:extLst>
                <a:ext uri="{FF2B5EF4-FFF2-40B4-BE49-F238E27FC236}">
                  <a16:creationId xmlns:a16="http://schemas.microsoft.com/office/drawing/2014/main" id="{5C985603-F004-461A-9D81-7C71CE9C40DA}"/>
                </a:ext>
              </a:extLst>
            </p:cNvPr>
            <p:cNvSpPr txBox="1"/>
            <p:nvPr/>
          </p:nvSpPr>
          <p:spPr>
            <a:xfrm>
              <a:off x="6247950" y="5666117"/>
              <a:ext cx="635110" cy="307777"/>
            </a:xfrm>
            <a:prstGeom prst="rect">
              <a:avLst/>
            </a:prstGeom>
            <a:noFill/>
          </p:spPr>
          <p:txBody>
            <a:bodyPr wrap="none" rtlCol="0">
              <a:spAutoFit/>
            </a:bodyPr>
            <a:lstStyle/>
            <a:p>
              <a:r>
                <a:rPr lang="fr-FR" sz="1400" dirty="0" err="1">
                  <a:solidFill>
                    <a:srgbClr val="003C2B"/>
                  </a:solidFill>
                  <a:latin typeface="Verdana" panose="020B0604030504040204" pitchFamily="34" charset="0"/>
                  <a:ea typeface="Verdana" panose="020B0604030504040204" pitchFamily="34" charset="0"/>
                </a:rPr>
                <a:t>SDJa</a:t>
              </a:r>
              <a:endParaRPr lang="fr-FR" sz="1400" dirty="0">
                <a:solidFill>
                  <a:srgbClr val="003C2B"/>
                </a:solidFill>
                <a:latin typeface="Verdana" panose="020B0604030504040204" pitchFamily="34" charset="0"/>
                <a:ea typeface="Verdana" panose="020B0604030504040204" pitchFamily="34" charset="0"/>
              </a:endParaRPr>
            </a:p>
          </p:txBody>
        </p:sp>
        <p:sp>
          <p:nvSpPr>
            <p:cNvPr id="4" name="Rectangle 3">
              <a:extLst>
                <a:ext uri="{FF2B5EF4-FFF2-40B4-BE49-F238E27FC236}">
                  <a16:creationId xmlns:a16="http://schemas.microsoft.com/office/drawing/2014/main" id="{57114D0E-67DC-4DB7-9556-7EDD549686BD}"/>
                </a:ext>
              </a:extLst>
            </p:cNvPr>
            <p:cNvSpPr/>
            <p:nvPr/>
          </p:nvSpPr>
          <p:spPr bwMode="auto">
            <a:xfrm>
              <a:off x="4315363" y="4880071"/>
              <a:ext cx="806400" cy="235109"/>
            </a:xfrm>
            <a:prstGeom prst="rect">
              <a:avLst/>
            </a:prstGeom>
            <a:solidFill>
              <a:srgbClr val="00B0F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a:ln>
                  <a:noFill/>
                </a:ln>
                <a:solidFill>
                  <a:schemeClr val="tx1"/>
                </a:solidFill>
                <a:effectLst/>
                <a:latin typeface="Times New Roman" pitchFamily="18" charset="0"/>
              </a:endParaRPr>
            </a:p>
          </p:txBody>
        </p:sp>
        <p:sp>
          <p:nvSpPr>
            <p:cNvPr id="24" name="Rectangle 23">
              <a:extLst>
                <a:ext uri="{FF2B5EF4-FFF2-40B4-BE49-F238E27FC236}">
                  <a16:creationId xmlns:a16="http://schemas.microsoft.com/office/drawing/2014/main" id="{B943CD4B-39B0-48CE-BEA9-2A5085740DFC}"/>
                </a:ext>
              </a:extLst>
            </p:cNvPr>
            <p:cNvSpPr/>
            <p:nvPr/>
          </p:nvSpPr>
          <p:spPr bwMode="auto">
            <a:xfrm>
              <a:off x="3622856" y="5284311"/>
              <a:ext cx="2625094" cy="235109"/>
            </a:xfrm>
            <a:prstGeom prst="rect">
              <a:avLst/>
            </a:prstGeom>
            <a:solidFill>
              <a:srgbClr val="00B0F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a:ln>
                  <a:noFill/>
                </a:ln>
                <a:solidFill>
                  <a:schemeClr val="tx1"/>
                </a:solidFill>
                <a:effectLst/>
                <a:latin typeface="Times New Roman" pitchFamily="18" charset="0"/>
              </a:endParaRPr>
            </a:p>
          </p:txBody>
        </p:sp>
        <p:sp>
          <p:nvSpPr>
            <p:cNvPr id="26" name="Rectangle 25">
              <a:extLst>
                <a:ext uri="{FF2B5EF4-FFF2-40B4-BE49-F238E27FC236}">
                  <a16:creationId xmlns:a16="http://schemas.microsoft.com/office/drawing/2014/main" id="{B5B72332-2286-44BA-87C2-74B9DD18607F}"/>
                </a:ext>
              </a:extLst>
            </p:cNvPr>
            <p:cNvSpPr/>
            <p:nvPr/>
          </p:nvSpPr>
          <p:spPr bwMode="auto">
            <a:xfrm>
              <a:off x="3960112" y="5701423"/>
              <a:ext cx="2287837" cy="235109"/>
            </a:xfrm>
            <a:prstGeom prst="rect">
              <a:avLst/>
            </a:prstGeom>
            <a:solidFill>
              <a:srgbClr val="00B0F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a:ln>
                  <a:noFill/>
                </a:ln>
                <a:solidFill>
                  <a:schemeClr val="tx1"/>
                </a:solidFill>
                <a:effectLst/>
                <a:latin typeface="Times New Roman" pitchFamily="18" charset="0"/>
              </a:endParaRPr>
            </a:p>
          </p:txBody>
        </p:sp>
        <p:cxnSp>
          <p:nvCxnSpPr>
            <p:cNvPr id="19" name="Connecteur droit avec flèche 18">
              <a:extLst>
                <a:ext uri="{FF2B5EF4-FFF2-40B4-BE49-F238E27FC236}">
                  <a16:creationId xmlns:a16="http://schemas.microsoft.com/office/drawing/2014/main" id="{53B1963D-E04E-4712-912D-323263BF4585}"/>
                </a:ext>
              </a:extLst>
            </p:cNvPr>
            <p:cNvCxnSpPr/>
            <p:nvPr/>
          </p:nvCxnSpPr>
          <p:spPr bwMode="auto">
            <a:xfrm>
              <a:off x="2848439" y="4997625"/>
              <a:ext cx="3409068"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Connecteur droit avec flèche 13">
              <a:extLst>
                <a:ext uri="{FF2B5EF4-FFF2-40B4-BE49-F238E27FC236}">
                  <a16:creationId xmlns:a16="http://schemas.microsoft.com/office/drawing/2014/main" id="{35B593BB-3CDA-4B56-8A5F-89F18D9EB765}"/>
                </a:ext>
              </a:extLst>
            </p:cNvPr>
            <p:cNvCxnSpPr/>
            <p:nvPr/>
          </p:nvCxnSpPr>
          <p:spPr bwMode="auto">
            <a:xfrm>
              <a:off x="2848439" y="5404163"/>
              <a:ext cx="3409068"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Connecteur droit avec flèche 9">
              <a:extLst>
                <a:ext uri="{FF2B5EF4-FFF2-40B4-BE49-F238E27FC236}">
                  <a16:creationId xmlns:a16="http://schemas.microsoft.com/office/drawing/2014/main" id="{DE65EBB3-598D-4D9F-A853-EE31AD383A24}"/>
                </a:ext>
              </a:extLst>
            </p:cNvPr>
            <p:cNvCxnSpPr/>
            <p:nvPr/>
          </p:nvCxnSpPr>
          <p:spPr bwMode="auto">
            <a:xfrm>
              <a:off x="2848439" y="5821276"/>
              <a:ext cx="3409067"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4271367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6">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EEFBF2"/>
        </a:solidFill>
        <a:effectLst/>
      </p:bgPr>
    </p:bg>
    <p:spTree>
      <p:nvGrpSpPr>
        <p:cNvPr id="1" name=""/>
        <p:cNvGrpSpPr/>
        <p:nvPr/>
      </p:nvGrpSpPr>
      <p:grpSpPr>
        <a:xfrm>
          <a:off x="0" y="0"/>
          <a:ext cx="0" cy="0"/>
          <a:chOff x="0" y="0"/>
          <a:chExt cx="0" cy="0"/>
        </a:xfrm>
      </p:grpSpPr>
      <p:sp>
        <p:nvSpPr>
          <p:cNvPr id="16" name="Espace réservé du contenu 15">
            <a:extLst>
              <a:ext uri="{FF2B5EF4-FFF2-40B4-BE49-F238E27FC236}">
                <a16:creationId xmlns:a16="http://schemas.microsoft.com/office/drawing/2014/main" id="{310C4AEE-2BE4-4CBA-9436-75534997497A}"/>
              </a:ext>
            </a:extLst>
          </p:cNvPr>
          <p:cNvSpPr>
            <a:spLocks noGrp="1"/>
          </p:cNvSpPr>
          <p:nvPr>
            <p:ph idx="1"/>
          </p:nvPr>
        </p:nvSpPr>
        <p:spPr/>
        <p:txBody>
          <a:bodyPr/>
          <a:lstStyle/>
          <a:p>
            <a:r>
              <a:rPr lang="fr-FR" dirty="0"/>
              <a:t>Futur </a:t>
            </a:r>
            <a:r>
              <a:rPr lang="fr-FR" dirty="0">
                <a:sym typeface="Wingdings" panose="05000000000000000000" pitchFamily="2" charset="2"/>
              </a:rPr>
              <a:t> Actuel (zones source)</a:t>
            </a:r>
            <a:endParaRPr lang="fr-FR" dirty="0"/>
          </a:p>
          <a:p>
            <a:pPr lvl="1"/>
            <a:r>
              <a:rPr lang="fr-FR" dirty="0"/>
              <a:t>Climat de référence = Scénario futur</a:t>
            </a:r>
          </a:p>
          <a:p>
            <a:pPr lvl="1"/>
            <a:r>
              <a:rPr lang="fr-FR" dirty="0"/>
              <a:t>Climat de projection = Actuel</a:t>
            </a:r>
          </a:p>
          <a:p>
            <a:pPr lvl="2"/>
            <a:endParaRPr lang="fr-FR" dirty="0"/>
          </a:p>
          <a:p>
            <a:r>
              <a:rPr lang="fr-FR" dirty="0"/>
              <a:t>Actuel </a:t>
            </a:r>
            <a:r>
              <a:rPr lang="fr-FR" dirty="0">
                <a:sym typeface="Wingdings" panose="05000000000000000000" pitchFamily="2" charset="2"/>
              </a:rPr>
              <a:t> Futur (zones refuge)</a:t>
            </a:r>
            <a:endParaRPr lang="fr-FR" dirty="0"/>
          </a:p>
          <a:p>
            <a:pPr lvl="1"/>
            <a:r>
              <a:rPr lang="fr-FR" dirty="0"/>
              <a:t>Climat de référence = Actuel</a:t>
            </a:r>
          </a:p>
          <a:p>
            <a:pPr lvl="1"/>
            <a:r>
              <a:rPr lang="fr-FR" dirty="0"/>
              <a:t>Climat de projection = Scénario futur</a:t>
            </a:r>
          </a:p>
          <a:p>
            <a:pPr lvl="2"/>
            <a:endParaRPr lang="fr-FR" dirty="0"/>
          </a:p>
          <a:p>
            <a:r>
              <a:rPr lang="fr-FR" dirty="0"/>
              <a:t>Dans tous les cas, on présente à titre de comparaison :</a:t>
            </a:r>
          </a:p>
          <a:p>
            <a:pPr lvl="1"/>
            <a:r>
              <a:rPr lang="fr-FR" dirty="0"/>
              <a:t>Climat de référence = Actuel</a:t>
            </a:r>
          </a:p>
          <a:p>
            <a:pPr lvl="1"/>
            <a:r>
              <a:rPr lang="fr-FR" dirty="0"/>
              <a:t>Climat de projection = Actuel</a:t>
            </a:r>
          </a:p>
          <a:p>
            <a:pPr lvl="2"/>
            <a:endParaRPr lang="fr-FR" dirty="0"/>
          </a:p>
          <a:p>
            <a:r>
              <a:rPr lang="fr-FR" dirty="0"/>
              <a:t>On fait l’analogie pour une sélection de scénarios futurs</a:t>
            </a:r>
          </a:p>
        </p:txBody>
      </p:sp>
      <p:sp>
        <p:nvSpPr>
          <p:cNvPr id="13" name="Espace réservé du numéro de diapositive 12">
            <a:extLst>
              <a:ext uri="{FF2B5EF4-FFF2-40B4-BE49-F238E27FC236}">
                <a16:creationId xmlns:a16="http://schemas.microsoft.com/office/drawing/2014/main" id="{1172363B-F867-4484-AB58-DE9FD4EE7BC9}"/>
              </a:ext>
            </a:extLst>
          </p:cNvPr>
          <p:cNvSpPr>
            <a:spLocks noGrp="1"/>
          </p:cNvSpPr>
          <p:nvPr>
            <p:ph type="sldNum" sz="quarter" idx="12"/>
          </p:nvPr>
        </p:nvSpPr>
        <p:spPr/>
        <p:txBody>
          <a:bodyPr/>
          <a:lstStyle/>
          <a:p>
            <a:fld id="{F6E0D31A-37B7-4D95-8E98-520E9C0A3122}" type="slidenum">
              <a:rPr lang="fr-FR" smtClean="0"/>
              <a:t>18</a:t>
            </a:fld>
            <a:endParaRPr lang="fr-FR"/>
          </a:p>
        </p:txBody>
      </p:sp>
      <p:sp>
        <p:nvSpPr>
          <p:cNvPr id="18" name="Titre 17">
            <a:extLst>
              <a:ext uri="{FF2B5EF4-FFF2-40B4-BE49-F238E27FC236}">
                <a16:creationId xmlns:a16="http://schemas.microsoft.com/office/drawing/2014/main" id="{939101A2-DC8C-4BFD-978B-264CAE5E24D3}"/>
              </a:ext>
            </a:extLst>
          </p:cNvPr>
          <p:cNvSpPr>
            <a:spLocks noGrp="1"/>
          </p:cNvSpPr>
          <p:nvPr>
            <p:ph type="title"/>
          </p:nvPr>
        </p:nvSpPr>
        <p:spPr/>
        <p:txBody>
          <a:bodyPr/>
          <a:lstStyle/>
          <a:p>
            <a:r>
              <a:rPr lang="fr-FR" dirty="0"/>
              <a:t>L’analogie climatique</a:t>
            </a:r>
          </a:p>
        </p:txBody>
      </p:sp>
    </p:spTree>
    <p:extLst>
      <p:ext uri="{BB962C8B-B14F-4D97-AF65-F5344CB8AC3E}">
        <p14:creationId xmlns:p14="http://schemas.microsoft.com/office/powerpoint/2010/main" val="4093204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EEFBF2"/>
        </a:solidFill>
        <a:effectLst/>
      </p:bgPr>
    </p:bg>
    <p:spTree>
      <p:nvGrpSpPr>
        <p:cNvPr id="1" name=""/>
        <p:cNvGrpSpPr/>
        <p:nvPr/>
      </p:nvGrpSpPr>
      <p:grpSpPr>
        <a:xfrm>
          <a:off x="0" y="0"/>
          <a:ext cx="0" cy="0"/>
          <a:chOff x="0" y="0"/>
          <a:chExt cx="0" cy="0"/>
        </a:xfrm>
      </p:grpSpPr>
      <p:sp>
        <p:nvSpPr>
          <p:cNvPr id="16" name="Espace réservé du contenu 15">
            <a:extLst>
              <a:ext uri="{FF2B5EF4-FFF2-40B4-BE49-F238E27FC236}">
                <a16:creationId xmlns:a16="http://schemas.microsoft.com/office/drawing/2014/main" id="{310C4AEE-2BE4-4CBA-9436-75534997497A}"/>
              </a:ext>
            </a:extLst>
          </p:cNvPr>
          <p:cNvSpPr>
            <a:spLocks noGrp="1"/>
          </p:cNvSpPr>
          <p:nvPr>
            <p:ph idx="1"/>
          </p:nvPr>
        </p:nvSpPr>
        <p:spPr/>
        <p:txBody>
          <a:bodyPr/>
          <a:lstStyle/>
          <a:p>
            <a:r>
              <a:rPr lang="fr-FR" dirty="0"/>
              <a:t>Dans le cas du sens Futur </a:t>
            </a:r>
            <a:r>
              <a:rPr lang="fr-FR" dirty="0">
                <a:sym typeface="Wingdings" panose="05000000000000000000" pitchFamily="2" charset="2"/>
              </a:rPr>
              <a:t> Actuel</a:t>
            </a:r>
          </a:p>
          <a:p>
            <a:pPr lvl="1"/>
            <a:endParaRPr lang="fr-FR" dirty="0">
              <a:sym typeface="Wingdings" panose="05000000000000000000" pitchFamily="2" charset="2"/>
            </a:endParaRPr>
          </a:p>
          <a:p>
            <a:pPr lvl="1"/>
            <a:r>
              <a:rPr lang="fr-FR" dirty="0">
                <a:sym typeface="Wingdings" panose="05000000000000000000" pitchFamily="2" charset="2"/>
              </a:rPr>
              <a:t>C’est pertinent de regarder quelles sont les essences en zone analogue</a:t>
            </a:r>
          </a:p>
          <a:p>
            <a:pPr lvl="1"/>
            <a:endParaRPr lang="fr-FR" dirty="0">
              <a:sym typeface="Wingdings" panose="05000000000000000000" pitchFamily="2" charset="2"/>
            </a:endParaRPr>
          </a:p>
          <a:p>
            <a:pPr lvl="1"/>
            <a:r>
              <a:rPr lang="fr-FR" dirty="0">
                <a:sym typeface="Wingdings" panose="05000000000000000000" pitchFamily="2" charset="2"/>
              </a:rPr>
              <a:t>Cela permet d’avoir une idée d’essences rencontrées dans des zones au climat similaire au climat futur sélectionné de la zone d’intérêt</a:t>
            </a:r>
          </a:p>
          <a:p>
            <a:pPr lvl="1"/>
            <a:endParaRPr lang="fr-FR" dirty="0">
              <a:sym typeface="Wingdings" panose="05000000000000000000" pitchFamily="2" charset="2"/>
            </a:endParaRPr>
          </a:p>
          <a:p>
            <a:pPr lvl="1"/>
            <a:r>
              <a:rPr lang="fr-FR" dirty="0" err="1">
                <a:sym typeface="Wingdings" panose="05000000000000000000" pitchFamily="2" charset="2"/>
              </a:rPr>
              <a:t>Climessences</a:t>
            </a:r>
            <a:r>
              <a:rPr lang="fr-FR" dirty="0">
                <a:sym typeface="Wingdings" panose="05000000000000000000" pitchFamily="2" charset="2"/>
              </a:rPr>
              <a:t> propose deux types de sorties par essence :</a:t>
            </a:r>
          </a:p>
          <a:p>
            <a:pPr lvl="2"/>
            <a:endParaRPr lang="fr-FR" dirty="0">
              <a:sym typeface="Wingdings" panose="05000000000000000000" pitchFamily="2" charset="2"/>
            </a:endParaRPr>
          </a:p>
          <a:p>
            <a:pPr lvl="2"/>
            <a:r>
              <a:rPr lang="fr-FR" dirty="0">
                <a:sym typeface="Wingdings" panose="05000000000000000000" pitchFamily="2" charset="2"/>
              </a:rPr>
              <a:t>Pourcentages de présence bruts des essences</a:t>
            </a:r>
          </a:p>
          <a:p>
            <a:pPr lvl="2"/>
            <a:endParaRPr lang="fr-FR" dirty="0">
              <a:sym typeface="Wingdings" panose="05000000000000000000" pitchFamily="2" charset="2"/>
            </a:endParaRPr>
          </a:p>
          <a:p>
            <a:pPr lvl="2"/>
            <a:endParaRPr lang="fr-FR" dirty="0">
              <a:sym typeface="Wingdings" panose="05000000000000000000" pitchFamily="2" charset="2"/>
            </a:endParaRPr>
          </a:p>
          <a:p>
            <a:pPr lvl="2"/>
            <a:r>
              <a:rPr lang="fr-FR" dirty="0">
                <a:sym typeface="Wingdings" panose="05000000000000000000" pitchFamily="2" charset="2"/>
              </a:rPr>
              <a:t>Scores de présence =</a:t>
            </a:r>
            <a:endParaRPr lang="fr-FR" dirty="0"/>
          </a:p>
        </p:txBody>
      </p:sp>
      <p:sp>
        <p:nvSpPr>
          <p:cNvPr id="13" name="Espace réservé du numéro de diapositive 12">
            <a:extLst>
              <a:ext uri="{FF2B5EF4-FFF2-40B4-BE49-F238E27FC236}">
                <a16:creationId xmlns:a16="http://schemas.microsoft.com/office/drawing/2014/main" id="{1172363B-F867-4484-AB58-DE9FD4EE7BC9}"/>
              </a:ext>
            </a:extLst>
          </p:cNvPr>
          <p:cNvSpPr>
            <a:spLocks noGrp="1"/>
          </p:cNvSpPr>
          <p:nvPr>
            <p:ph type="sldNum" sz="quarter" idx="12"/>
          </p:nvPr>
        </p:nvSpPr>
        <p:spPr/>
        <p:txBody>
          <a:bodyPr/>
          <a:lstStyle/>
          <a:p>
            <a:fld id="{F6E0D31A-37B7-4D95-8E98-520E9C0A3122}" type="slidenum">
              <a:rPr lang="fr-FR" smtClean="0"/>
              <a:t>19</a:t>
            </a:fld>
            <a:endParaRPr lang="fr-FR"/>
          </a:p>
        </p:txBody>
      </p:sp>
      <p:sp>
        <p:nvSpPr>
          <p:cNvPr id="18" name="Titre 17">
            <a:extLst>
              <a:ext uri="{FF2B5EF4-FFF2-40B4-BE49-F238E27FC236}">
                <a16:creationId xmlns:a16="http://schemas.microsoft.com/office/drawing/2014/main" id="{939101A2-DC8C-4BFD-978B-264CAE5E24D3}"/>
              </a:ext>
            </a:extLst>
          </p:cNvPr>
          <p:cNvSpPr>
            <a:spLocks noGrp="1"/>
          </p:cNvSpPr>
          <p:nvPr>
            <p:ph type="title"/>
          </p:nvPr>
        </p:nvSpPr>
        <p:spPr/>
        <p:txBody>
          <a:bodyPr/>
          <a:lstStyle/>
          <a:p>
            <a:r>
              <a:rPr lang="fr-FR" dirty="0"/>
              <a:t>L’analogie climatique</a:t>
            </a:r>
          </a:p>
        </p:txBody>
      </p:sp>
      <p:grpSp>
        <p:nvGrpSpPr>
          <p:cNvPr id="7" name="Groupe 6">
            <a:extLst>
              <a:ext uri="{FF2B5EF4-FFF2-40B4-BE49-F238E27FC236}">
                <a16:creationId xmlns:a16="http://schemas.microsoft.com/office/drawing/2014/main" id="{9AA4CC8B-9335-4AC7-A01D-06506A17FFEF}"/>
              </a:ext>
            </a:extLst>
          </p:cNvPr>
          <p:cNvGrpSpPr/>
          <p:nvPr/>
        </p:nvGrpSpPr>
        <p:grpSpPr>
          <a:xfrm>
            <a:off x="3753855" y="4437092"/>
            <a:ext cx="7623208" cy="854078"/>
            <a:chOff x="3811607" y="4437092"/>
            <a:chExt cx="7623208" cy="854078"/>
          </a:xfrm>
        </p:grpSpPr>
        <p:sp>
          <p:nvSpPr>
            <p:cNvPr id="8" name="ZoneTexte 7">
              <a:extLst>
                <a:ext uri="{FF2B5EF4-FFF2-40B4-BE49-F238E27FC236}">
                  <a16:creationId xmlns:a16="http://schemas.microsoft.com/office/drawing/2014/main" id="{EB2CF04C-8A20-4228-9572-6F03034C8F34}"/>
                </a:ext>
              </a:extLst>
            </p:cNvPr>
            <p:cNvSpPr txBox="1"/>
            <p:nvPr/>
          </p:nvSpPr>
          <p:spPr>
            <a:xfrm>
              <a:off x="3811607" y="4437092"/>
              <a:ext cx="7623208" cy="369332"/>
            </a:xfrm>
            <a:prstGeom prst="rect">
              <a:avLst/>
            </a:prstGeom>
            <a:noFill/>
          </p:spPr>
          <p:txBody>
            <a:bodyPr wrap="square">
              <a:spAutoFit/>
            </a:bodyPr>
            <a:lstStyle/>
            <a:p>
              <a:pPr algn="ctr"/>
              <a:r>
                <a:rPr lang="fr-FR" dirty="0">
                  <a:solidFill>
                    <a:srgbClr val="1D7F35"/>
                  </a:solidFill>
                  <a:latin typeface="Verdana" panose="020B0604030504040204" pitchFamily="34" charset="0"/>
                  <a:ea typeface="Verdana" panose="020B0604030504040204" pitchFamily="34" charset="0"/>
                </a:rPr>
                <a:t>Pourcentage de présence en zone analogue de l’essence</a:t>
              </a:r>
            </a:p>
          </p:txBody>
        </p:sp>
        <p:sp>
          <p:nvSpPr>
            <p:cNvPr id="9" name="ZoneTexte 8">
              <a:extLst>
                <a:ext uri="{FF2B5EF4-FFF2-40B4-BE49-F238E27FC236}">
                  <a16:creationId xmlns:a16="http://schemas.microsoft.com/office/drawing/2014/main" id="{23D0E809-6CFD-4957-BA7D-3FEE00E2BE4E}"/>
                </a:ext>
              </a:extLst>
            </p:cNvPr>
            <p:cNvSpPr txBox="1"/>
            <p:nvPr/>
          </p:nvSpPr>
          <p:spPr>
            <a:xfrm>
              <a:off x="3811607" y="4921838"/>
              <a:ext cx="7623208" cy="369332"/>
            </a:xfrm>
            <a:prstGeom prst="rect">
              <a:avLst/>
            </a:prstGeom>
            <a:noFill/>
          </p:spPr>
          <p:txBody>
            <a:bodyPr wrap="square">
              <a:spAutoFit/>
            </a:bodyPr>
            <a:lstStyle/>
            <a:p>
              <a:pPr algn="ctr"/>
              <a:r>
                <a:rPr lang="fr-FR" dirty="0">
                  <a:solidFill>
                    <a:srgbClr val="1D7F35"/>
                  </a:solidFill>
                  <a:latin typeface="Verdana" panose="020B0604030504040204" pitchFamily="34" charset="0"/>
                  <a:ea typeface="Verdana" panose="020B0604030504040204" pitchFamily="34" charset="0"/>
                </a:rPr>
                <a:t>Pourcentage de présence moyen de l’essence en France</a:t>
              </a:r>
            </a:p>
          </p:txBody>
        </p:sp>
        <p:cxnSp>
          <p:nvCxnSpPr>
            <p:cNvPr id="5" name="Connecteur droit 4">
              <a:extLst>
                <a:ext uri="{FF2B5EF4-FFF2-40B4-BE49-F238E27FC236}">
                  <a16:creationId xmlns:a16="http://schemas.microsoft.com/office/drawing/2014/main" id="{C29F97EA-999C-463B-85BD-54227E2FFC97}"/>
                </a:ext>
              </a:extLst>
            </p:cNvPr>
            <p:cNvCxnSpPr>
              <a:cxnSpLocks/>
            </p:cNvCxnSpPr>
            <p:nvPr/>
          </p:nvCxnSpPr>
          <p:spPr>
            <a:xfrm>
              <a:off x="4220422" y="4864131"/>
              <a:ext cx="6805578" cy="0"/>
            </a:xfrm>
            <a:prstGeom prst="line">
              <a:avLst/>
            </a:prstGeom>
            <a:ln w="28575">
              <a:solidFill>
                <a:srgbClr val="1D7F35"/>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82516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a:extLst>
              <a:ext uri="{FF2B5EF4-FFF2-40B4-BE49-F238E27FC236}">
                <a16:creationId xmlns:a16="http://schemas.microsoft.com/office/drawing/2014/main" id="{CD80867F-3349-45E7-8800-C8A21670763C}"/>
              </a:ext>
            </a:extLst>
          </p:cNvPr>
          <p:cNvSpPr>
            <a:spLocks noGrp="1"/>
          </p:cNvSpPr>
          <p:nvPr>
            <p:ph type="ctrTitle"/>
          </p:nvPr>
        </p:nvSpPr>
        <p:spPr/>
        <p:txBody>
          <a:bodyPr/>
          <a:lstStyle/>
          <a:p>
            <a:r>
              <a:rPr lang="fr-FR" sz="2800" b="1" dirty="0">
                <a:solidFill>
                  <a:srgbClr val="003C2B"/>
                </a:solidFill>
                <a:latin typeface="Verdana" panose="020B0604030504040204" pitchFamily="34" charset="0"/>
                <a:ea typeface="Verdana" panose="020B0604030504040204" pitchFamily="34" charset="0"/>
                <a:cs typeface="Tahoma" panose="020B0604030504040204" pitchFamily="34" charset="0"/>
              </a:rPr>
              <a:t>Introduction au modèle IKS</a:t>
            </a:r>
            <a:endParaRPr lang="fr-FR" dirty="0"/>
          </a:p>
        </p:txBody>
      </p:sp>
      <p:sp>
        <p:nvSpPr>
          <p:cNvPr id="3" name="Espace réservé du numéro de diapositive 2">
            <a:extLst>
              <a:ext uri="{FF2B5EF4-FFF2-40B4-BE49-F238E27FC236}">
                <a16:creationId xmlns:a16="http://schemas.microsoft.com/office/drawing/2014/main" id="{CD7A021C-AE4C-40B5-A51E-30E7D3EC2E86}"/>
              </a:ext>
            </a:extLst>
          </p:cNvPr>
          <p:cNvSpPr>
            <a:spLocks noGrp="1"/>
          </p:cNvSpPr>
          <p:nvPr>
            <p:ph type="sldNum" sz="quarter" idx="12"/>
          </p:nvPr>
        </p:nvSpPr>
        <p:spPr/>
        <p:txBody>
          <a:bodyPr/>
          <a:lstStyle/>
          <a:p>
            <a:fld id="{F6E0D31A-37B7-4D95-8E98-520E9C0A3122}" type="slidenum">
              <a:rPr lang="fr-FR" smtClean="0"/>
              <a:t>2</a:t>
            </a:fld>
            <a:endParaRPr lang="fr-FR"/>
          </a:p>
        </p:txBody>
      </p:sp>
    </p:spTree>
    <p:extLst>
      <p:ext uri="{BB962C8B-B14F-4D97-AF65-F5344CB8AC3E}">
        <p14:creationId xmlns:p14="http://schemas.microsoft.com/office/powerpoint/2010/main" val="466220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a:extLst>
              <a:ext uri="{FF2B5EF4-FFF2-40B4-BE49-F238E27FC236}">
                <a16:creationId xmlns:a16="http://schemas.microsoft.com/office/drawing/2014/main" id="{CD80867F-3349-45E7-8800-C8A21670763C}"/>
              </a:ext>
            </a:extLst>
          </p:cNvPr>
          <p:cNvSpPr>
            <a:spLocks noGrp="1"/>
          </p:cNvSpPr>
          <p:nvPr>
            <p:ph type="ctrTitle"/>
          </p:nvPr>
        </p:nvSpPr>
        <p:spPr/>
        <p:txBody>
          <a:bodyPr/>
          <a:lstStyle/>
          <a:p>
            <a:r>
              <a:rPr lang="fr-FR" sz="2800" b="1" dirty="0">
                <a:solidFill>
                  <a:srgbClr val="003C2B"/>
                </a:solidFill>
                <a:latin typeface="Verdana" panose="020B0604030504040204" pitchFamily="34" charset="0"/>
                <a:ea typeface="Verdana" panose="020B0604030504040204" pitchFamily="34" charset="0"/>
                <a:cs typeface="Tahoma" panose="020B0604030504040204" pitchFamily="34" charset="0"/>
              </a:rPr>
              <a:t>Limites du modèle IKS (indicateurs)</a:t>
            </a:r>
            <a:endParaRPr lang="fr-FR" dirty="0"/>
          </a:p>
        </p:txBody>
      </p:sp>
      <p:sp>
        <p:nvSpPr>
          <p:cNvPr id="3" name="Espace réservé du numéro de diapositive 2">
            <a:extLst>
              <a:ext uri="{FF2B5EF4-FFF2-40B4-BE49-F238E27FC236}">
                <a16:creationId xmlns:a16="http://schemas.microsoft.com/office/drawing/2014/main" id="{CD7A021C-AE4C-40B5-A51E-30E7D3EC2E86}"/>
              </a:ext>
            </a:extLst>
          </p:cNvPr>
          <p:cNvSpPr>
            <a:spLocks noGrp="1"/>
          </p:cNvSpPr>
          <p:nvPr>
            <p:ph type="sldNum" sz="quarter" idx="12"/>
          </p:nvPr>
        </p:nvSpPr>
        <p:spPr/>
        <p:txBody>
          <a:bodyPr/>
          <a:lstStyle/>
          <a:p>
            <a:fld id="{F6E0D31A-37B7-4D95-8E98-520E9C0A3122}" type="slidenum">
              <a:rPr lang="fr-FR" smtClean="0"/>
              <a:t>20</a:t>
            </a:fld>
            <a:endParaRPr lang="fr-FR"/>
          </a:p>
        </p:txBody>
      </p:sp>
    </p:spTree>
    <p:extLst>
      <p:ext uri="{BB962C8B-B14F-4D97-AF65-F5344CB8AC3E}">
        <p14:creationId xmlns:p14="http://schemas.microsoft.com/office/powerpoint/2010/main" val="11537558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EEFBF2"/>
        </a:solidFill>
        <a:effectLst/>
      </p:bgPr>
    </p:bg>
    <p:spTree>
      <p:nvGrpSpPr>
        <p:cNvPr id="1" name=""/>
        <p:cNvGrpSpPr/>
        <p:nvPr/>
      </p:nvGrpSpPr>
      <p:grpSpPr>
        <a:xfrm>
          <a:off x="0" y="0"/>
          <a:ext cx="0" cy="0"/>
          <a:chOff x="0" y="0"/>
          <a:chExt cx="0" cy="0"/>
        </a:xfrm>
      </p:grpSpPr>
      <p:sp>
        <p:nvSpPr>
          <p:cNvPr id="16" name="Espace réservé du contenu 15">
            <a:extLst>
              <a:ext uri="{FF2B5EF4-FFF2-40B4-BE49-F238E27FC236}">
                <a16:creationId xmlns:a16="http://schemas.microsoft.com/office/drawing/2014/main" id="{310C4AEE-2BE4-4CBA-9436-75534997497A}"/>
              </a:ext>
            </a:extLst>
          </p:cNvPr>
          <p:cNvSpPr>
            <a:spLocks noGrp="1"/>
          </p:cNvSpPr>
          <p:nvPr>
            <p:ph idx="1"/>
          </p:nvPr>
        </p:nvSpPr>
        <p:spPr/>
        <p:txBody>
          <a:bodyPr>
            <a:normAutofit/>
          </a:bodyPr>
          <a:lstStyle/>
          <a:p>
            <a:r>
              <a:rPr lang="fr-FR" dirty="0"/>
              <a:t>IKS est un modèle purement climatique</a:t>
            </a:r>
          </a:p>
          <a:p>
            <a:pPr lvl="1"/>
            <a:r>
              <a:rPr lang="fr-FR" dirty="0"/>
              <a:t>Les seules variables prises en comptes sont les températures minimales, moyennes et maximales, les précipitations et la réserve utile maximale du sol.</a:t>
            </a:r>
          </a:p>
          <a:p>
            <a:endParaRPr lang="fr-FR" dirty="0"/>
          </a:p>
          <a:p>
            <a:pPr lvl="1"/>
            <a:r>
              <a:rPr lang="fr-FR" dirty="0"/>
              <a:t>IKS ne tient pas compte des autres facteurs :</a:t>
            </a:r>
          </a:p>
          <a:p>
            <a:pPr lvl="2"/>
            <a:r>
              <a:rPr lang="fr-FR" dirty="0"/>
              <a:t>Le fertilité chimique des sols (acidité, calcaire actif, carences en éléments,...),</a:t>
            </a:r>
          </a:p>
          <a:p>
            <a:pPr lvl="2"/>
            <a:r>
              <a:rPr lang="fr-FR" dirty="0"/>
              <a:t>L'engorgement des sols,</a:t>
            </a:r>
          </a:p>
          <a:p>
            <a:pPr lvl="2"/>
            <a:r>
              <a:rPr lang="fr-FR" dirty="0"/>
              <a:t>Le tassement des sols,</a:t>
            </a:r>
          </a:p>
          <a:p>
            <a:pPr lvl="2"/>
            <a:r>
              <a:rPr lang="fr-FR" dirty="0"/>
              <a:t>Les risques biotiques (pathogènes, ravageurs, dégâts de gibier,...),</a:t>
            </a:r>
          </a:p>
          <a:p>
            <a:pPr lvl="2"/>
            <a:r>
              <a:rPr lang="fr-FR" dirty="0"/>
              <a:t>Les risques abiotiques (tempêtes, incendies,...),</a:t>
            </a:r>
          </a:p>
          <a:p>
            <a:pPr lvl="2"/>
            <a:r>
              <a:rPr lang="fr-FR" dirty="0"/>
              <a:t>Les impacts anthropiques (sylviculture, choix des espèces,...),</a:t>
            </a:r>
          </a:p>
          <a:p>
            <a:pPr lvl="2"/>
            <a:r>
              <a:rPr lang="fr-FR" dirty="0"/>
              <a:t>Les impacts climatiques non considérés par les indicateurs (par exemple les effets de chaleurs extrêmes autres que sur le bilan hydrique). </a:t>
            </a:r>
          </a:p>
          <a:p>
            <a:endParaRPr lang="fr-FR" dirty="0"/>
          </a:p>
          <a:p>
            <a:r>
              <a:rPr lang="fr-FR" dirty="0"/>
              <a:t>Sous cet angle, IKS présente une vision plutôt optimiste</a:t>
            </a:r>
          </a:p>
          <a:p>
            <a:pPr lvl="1"/>
            <a:r>
              <a:rPr lang="fr-FR" dirty="0"/>
              <a:t>Puisqu'il ne prend pas en compte de nombreux facteurs limitants. Il est donc important d'analyser ces autres facteurs en complément des sorties d'IKS dans la prise de décision.</a:t>
            </a:r>
          </a:p>
        </p:txBody>
      </p:sp>
      <p:sp>
        <p:nvSpPr>
          <p:cNvPr id="13" name="Espace réservé du numéro de diapositive 12">
            <a:extLst>
              <a:ext uri="{FF2B5EF4-FFF2-40B4-BE49-F238E27FC236}">
                <a16:creationId xmlns:a16="http://schemas.microsoft.com/office/drawing/2014/main" id="{1172363B-F867-4484-AB58-DE9FD4EE7BC9}"/>
              </a:ext>
            </a:extLst>
          </p:cNvPr>
          <p:cNvSpPr>
            <a:spLocks noGrp="1"/>
          </p:cNvSpPr>
          <p:nvPr>
            <p:ph type="sldNum" sz="quarter" idx="12"/>
          </p:nvPr>
        </p:nvSpPr>
        <p:spPr/>
        <p:txBody>
          <a:bodyPr/>
          <a:lstStyle/>
          <a:p>
            <a:fld id="{F6E0D31A-37B7-4D95-8E98-520E9C0A3122}" type="slidenum">
              <a:rPr lang="fr-FR" smtClean="0"/>
              <a:t>21</a:t>
            </a:fld>
            <a:endParaRPr lang="fr-FR"/>
          </a:p>
        </p:txBody>
      </p:sp>
      <p:sp>
        <p:nvSpPr>
          <p:cNvPr id="18" name="Titre 17">
            <a:extLst>
              <a:ext uri="{FF2B5EF4-FFF2-40B4-BE49-F238E27FC236}">
                <a16:creationId xmlns:a16="http://schemas.microsoft.com/office/drawing/2014/main" id="{939101A2-DC8C-4BFD-978B-264CAE5E24D3}"/>
              </a:ext>
            </a:extLst>
          </p:cNvPr>
          <p:cNvSpPr>
            <a:spLocks noGrp="1"/>
          </p:cNvSpPr>
          <p:nvPr>
            <p:ph type="title"/>
          </p:nvPr>
        </p:nvSpPr>
        <p:spPr/>
        <p:txBody>
          <a:bodyPr/>
          <a:lstStyle/>
          <a:p>
            <a:r>
              <a:rPr lang="fr-FR" dirty="0"/>
              <a:t>Les limites du modèles IKS</a:t>
            </a:r>
          </a:p>
        </p:txBody>
      </p:sp>
    </p:spTree>
    <p:extLst>
      <p:ext uri="{BB962C8B-B14F-4D97-AF65-F5344CB8AC3E}">
        <p14:creationId xmlns:p14="http://schemas.microsoft.com/office/powerpoint/2010/main" val="3982177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6">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EEFBF2"/>
        </a:solidFill>
        <a:effectLst/>
      </p:bgPr>
    </p:bg>
    <p:spTree>
      <p:nvGrpSpPr>
        <p:cNvPr id="1" name=""/>
        <p:cNvGrpSpPr/>
        <p:nvPr/>
      </p:nvGrpSpPr>
      <p:grpSpPr>
        <a:xfrm>
          <a:off x="0" y="0"/>
          <a:ext cx="0" cy="0"/>
          <a:chOff x="0" y="0"/>
          <a:chExt cx="0" cy="0"/>
        </a:xfrm>
      </p:grpSpPr>
      <p:sp>
        <p:nvSpPr>
          <p:cNvPr id="16" name="Espace réservé du contenu 15">
            <a:extLst>
              <a:ext uri="{FF2B5EF4-FFF2-40B4-BE49-F238E27FC236}">
                <a16:creationId xmlns:a16="http://schemas.microsoft.com/office/drawing/2014/main" id="{310C4AEE-2BE4-4CBA-9436-75534997497A}"/>
              </a:ext>
            </a:extLst>
          </p:cNvPr>
          <p:cNvSpPr>
            <a:spLocks noGrp="1"/>
          </p:cNvSpPr>
          <p:nvPr>
            <p:ph idx="1"/>
          </p:nvPr>
        </p:nvSpPr>
        <p:spPr/>
        <p:txBody>
          <a:bodyPr>
            <a:normAutofit lnSpcReduction="10000"/>
          </a:bodyPr>
          <a:lstStyle/>
          <a:p>
            <a:r>
              <a:rPr lang="fr-FR" dirty="0"/>
              <a:t>Prise en compte très simplifiée du climat :</a:t>
            </a:r>
          </a:p>
          <a:p>
            <a:pPr lvl="1"/>
            <a:r>
              <a:rPr lang="fr-FR" dirty="0"/>
              <a:t>La relative simplicité des indicateurs,</a:t>
            </a:r>
          </a:p>
          <a:p>
            <a:pPr lvl="1"/>
            <a:r>
              <a:rPr lang="fr-FR" dirty="0"/>
              <a:t>Utilisation de normales (moyennes sur 20 ans) mensuelles, </a:t>
            </a:r>
          </a:p>
          <a:p>
            <a:pPr lvl="1"/>
            <a:r>
              <a:rPr lang="fr-FR" dirty="0"/>
              <a:t>Résolution kilométrique.</a:t>
            </a:r>
          </a:p>
          <a:p>
            <a:endParaRPr lang="fr-FR" dirty="0"/>
          </a:p>
          <a:p>
            <a:r>
              <a:rPr lang="fr-FR" dirty="0"/>
              <a:t>Les effets </a:t>
            </a:r>
            <a:r>
              <a:rPr lang="fr-FR" dirty="0" err="1"/>
              <a:t>micro-climatiques</a:t>
            </a:r>
            <a:r>
              <a:rPr lang="fr-FR" dirty="0"/>
              <a:t> ne sont pas modélisés par IKS :</a:t>
            </a:r>
          </a:p>
          <a:p>
            <a:pPr lvl="1"/>
            <a:r>
              <a:rPr lang="fr-FR" dirty="0"/>
              <a:t>Couloirs de gels, </a:t>
            </a:r>
          </a:p>
          <a:p>
            <a:pPr lvl="1"/>
            <a:r>
              <a:rPr lang="fr-FR" dirty="0"/>
              <a:t>Les effets topographiques très locaux,</a:t>
            </a:r>
          </a:p>
          <a:p>
            <a:pPr lvl="1"/>
            <a:r>
              <a:rPr lang="fr-FR" dirty="0"/>
              <a:t>Les neiges lourdes…</a:t>
            </a:r>
          </a:p>
          <a:p>
            <a:pPr lvl="1"/>
            <a:endParaRPr lang="fr-FR" dirty="0"/>
          </a:p>
          <a:p>
            <a:r>
              <a:rPr lang="fr-FR" dirty="0"/>
              <a:t>Pas de prise en compte </a:t>
            </a:r>
            <a:r>
              <a:rPr lang="fr-FR" u="sng" dirty="0"/>
              <a:t>explicite</a:t>
            </a:r>
            <a:r>
              <a:rPr lang="fr-FR" dirty="0"/>
              <a:t> des évènements extrêmes :</a:t>
            </a:r>
          </a:p>
          <a:p>
            <a:pPr lvl="1"/>
            <a:r>
              <a:rPr lang="fr-FR" dirty="0"/>
              <a:t>Les évènements extrêmes n’interviennent que très indirectement, </a:t>
            </a:r>
          </a:p>
          <a:p>
            <a:pPr lvl="1"/>
            <a:r>
              <a:rPr lang="fr-FR" dirty="0"/>
              <a:t>Via leur corrélation avec les variables moyennes :</a:t>
            </a:r>
          </a:p>
          <a:p>
            <a:pPr lvl="2"/>
            <a:r>
              <a:rPr lang="fr-FR" dirty="0"/>
              <a:t>Lien entre température maximale normale des mois d'été et la probabilité d'une canicule</a:t>
            </a:r>
          </a:p>
          <a:p>
            <a:pPr lvl="2"/>
            <a:r>
              <a:rPr lang="fr-FR" dirty="0"/>
              <a:t>Lien entre occurrences de gels intenses et température minimale normale en hivers. </a:t>
            </a:r>
          </a:p>
          <a:p>
            <a:pPr lvl="1"/>
            <a:endParaRPr lang="fr-FR" dirty="0"/>
          </a:p>
          <a:p>
            <a:pPr lvl="1"/>
            <a:r>
              <a:rPr lang="fr-FR" dirty="0"/>
              <a:t>Cependant si la relation entre l'occurrence et l'intensité de ces évènements et les normales évolue dans le climat futur, cela peut avoir des conséquences non prévisibles par le modèle. </a:t>
            </a:r>
          </a:p>
        </p:txBody>
      </p:sp>
      <p:sp>
        <p:nvSpPr>
          <p:cNvPr id="13" name="Espace réservé du numéro de diapositive 12">
            <a:extLst>
              <a:ext uri="{FF2B5EF4-FFF2-40B4-BE49-F238E27FC236}">
                <a16:creationId xmlns:a16="http://schemas.microsoft.com/office/drawing/2014/main" id="{1172363B-F867-4484-AB58-DE9FD4EE7BC9}"/>
              </a:ext>
            </a:extLst>
          </p:cNvPr>
          <p:cNvSpPr>
            <a:spLocks noGrp="1"/>
          </p:cNvSpPr>
          <p:nvPr>
            <p:ph type="sldNum" sz="quarter" idx="12"/>
          </p:nvPr>
        </p:nvSpPr>
        <p:spPr/>
        <p:txBody>
          <a:bodyPr/>
          <a:lstStyle/>
          <a:p>
            <a:fld id="{F6E0D31A-37B7-4D95-8E98-520E9C0A3122}" type="slidenum">
              <a:rPr lang="fr-FR" smtClean="0"/>
              <a:t>22</a:t>
            </a:fld>
            <a:endParaRPr lang="fr-FR"/>
          </a:p>
        </p:txBody>
      </p:sp>
      <p:sp>
        <p:nvSpPr>
          <p:cNvPr id="18" name="Titre 17">
            <a:extLst>
              <a:ext uri="{FF2B5EF4-FFF2-40B4-BE49-F238E27FC236}">
                <a16:creationId xmlns:a16="http://schemas.microsoft.com/office/drawing/2014/main" id="{939101A2-DC8C-4BFD-978B-264CAE5E24D3}"/>
              </a:ext>
            </a:extLst>
          </p:cNvPr>
          <p:cNvSpPr>
            <a:spLocks noGrp="1"/>
          </p:cNvSpPr>
          <p:nvPr>
            <p:ph type="title"/>
          </p:nvPr>
        </p:nvSpPr>
        <p:spPr/>
        <p:txBody>
          <a:bodyPr/>
          <a:lstStyle/>
          <a:p>
            <a:r>
              <a:rPr lang="fr-FR" dirty="0"/>
              <a:t>Les limites du modèles IKS</a:t>
            </a:r>
          </a:p>
        </p:txBody>
      </p:sp>
    </p:spTree>
    <p:extLst>
      <p:ext uri="{BB962C8B-B14F-4D97-AF65-F5344CB8AC3E}">
        <p14:creationId xmlns:p14="http://schemas.microsoft.com/office/powerpoint/2010/main" val="1361036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6">
                                            <p:txEl>
                                              <p:pRg st="13" end="1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6">
                                            <p:txEl>
                                              <p:pRg st="14" end="14"/>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6">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EEFBF2"/>
        </a:solidFill>
        <a:effectLst/>
      </p:bgPr>
    </p:bg>
    <p:spTree>
      <p:nvGrpSpPr>
        <p:cNvPr id="1" name=""/>
        <p:cNvGrpSpPr/>
        <p:nvPr/>
      </p:nvGrpSpPr>
      <p:grpSpPr>
        <a:xfrm>
          <a:off x="0" y="0"/>
          <a:ext cx="0" cy="0"/>
          <a:chOff x="0" y="0"/>
          <a:chExt cx="0" cy="0"/>
        </a:xfrm>
      </p:grpSpPr>
      <p:sp>
        <p:nvSpPr>
          <p:cNvPr id="16" name="Espace réservé du contenu 15">
            <a:extLst>
              <a:ext uri="{FF2B5EF4-FFF2-40B4-BE49-F238E27FC236}">
                <a16:creationId xmlns:a16="http://schemas.microsoft.com/office/drawing/2014/main" id="{310C4AEE-2BE4-4CBA-9436-75534997497A}"/>
              </a:ext>
            </a:extLst>
          </p:cNvPr>
          <p:cNvSpPr>
            <a:spLocks noGrp="1"/>
          </p:cNvSpPr>
          <p:nvPr>
            <p:ph idx="1"/>
          </p:nvPr>
        </p:nvSpPr>
        <p:spPr/>
        <p:txBody>
          <a:bodyPr>
            <a:normAutofit/>
          </a:bodyPr>
          <a:lstStyle/>
          <a:p>
            <a:r>
              <a:rPr lang="fr-FR" dirty="0"/>
              <a:t>Une prise en compte simplifiée de la réserve utile</a:t>
            </a:r>
          </a:p>
          <a:p>
            <a:pPr lvl="1"/>
            <a:endParaRPr lang="fr-FR" dirty="0"/>
          </a:p>
          <a:p>
            <a:pPr lvl="1"/>
            <a:r>
              <a:rPr lang="fr-FR" dirty="0"/>
              <a:t>Dans l'absolu, si nous disposions des données nécessaires, IKS pourrait prendre en compte une carte de réserve utile de grande précision.</a:t>
            </a:r>
          </a:p>
          <a:p>
            <a:endParaRPr lang="fr-FR" dirty="0"/>
          </a:p>
          <a:p>
            <a:pPr lvl="1"/>
            <a:r>
              <a:rPr lang="fr-FR" dirty="0"/>
              <a:t>Les sorties présentées sur ce site valorisent une carte de réserve utile maximale à une maille kilométrique : </a:t>
            </a:r>
          </a:p>
          <a:p>
            <a:pPr lvl="2"/>
            <a:r>
              <a:rPr lang="fr-FR" dirty="0"/>
              <a:t>Pas de prise en compte la structure détaillée des sols, ni de leurs variations locales,</a:t>
            </a:r>
          </a:p>
          <a:p>
            <a:pPr lvl="2"/>
            <a:r>
              <a:rPr lang="fr-FR" dirty="0"/>
              <a:t>Pas de prise en compte de la profondeur d'enracinement réelle des arbres,</a:t>
            </a:r>
          </a:p>
          <a:p>
            <a:pPr lvl="2"/>
            <a:r>
              <a:rPr lang="fr-FR" dirty="0"/>
              <a:t>Pas de modélisation les échanges hydriques réels (drainage, transfert latéraux), </a:t>
            </a:r>
          </a:p>
          <a:p>
            <a:pPr lvl="2"/>
            <a:r>
              <a:rPr lang="fr-FR" dirty="0"/>
              <a:t>Pas de prise en compte des effets topographiques sur l'alimentation en eau. </a:t>
            </a:r>
          </a:p>
          <a:p>
            <a:endParaRPr lang="fr-FR" dirty="0"/>
          </a:p>
          <a:p>
            <a:r>
              <a:rPr lang="fr-FR" dirty="0"/>
              <a:t>Il est donc préférable d'interpréter IKS à des échelles suffisamment étendues, et surtout pas pour comparer des situations intra-parcellaires. </a:t>
            </a:r>
          </a:p>
        </p:txBody>
      </p:sp>
      <p:sp>
        <p:nvSpPr>
          <p:cNvPr id="13" name="Espace réservé du numéro de diapositive 12">
            <a:extLst>
              <a:ext uri="{FF2B5EF4-FFF2-40B4-BE49-F238E27FC236}">
                <a16:creationId xmlns:a16="http://schemas.microsoft.com/office/drawing/2014/main" id="{1172363B-F867-4484-AB58-DE9FD4EE7BC9}"/>
              </a:ext>
            </a:extLst>
          </p:cNvPr>
          <p:cNvSpPr>
            <a:spLocks noGrp="1"/>
          </p:cNvSpPr>
          <p:nvPr>
            <p:ph type="sldNum" sz="quarter" idx="12"/>
          </p:nvPr>
        </p:nvSpPr>
        <p:spPr/>
        <p:txBody>
          <a:bodyPr/>
          <a:lstStyle/>
          <a:p>
            <a:fld id="{F6E0D31A-37B7-4D95-8E98-520E9C0A3122}" type="slidenum">
              <a:rPr lang="fr-FR" smtClean="0"/>
              <a:t>23</a:t>
            </a:fld>
            <a:endParaRPr lang="fr-FR"/>
          </a:p>
        </p:txBody>
      </p:sp>
      <p:sp>
        <p:nvSpPr>
          <p:cNvPr id="18" name="Titre 17">
            <a:extLst>
              <a:ext uri="{FF2B5EF4-FFF2-40B4-BE49-F238E27FC236}">
                <a16:creationId xmlns:a16="http://schemas.microsoft.com/office/drawing/2014/main" id="{939101A2-DC8C-4BFD-978B-264CAE5E24D3}"/>
              </a:ext>
            </a:extLst>
          </p:cNvPr>
          <p:cNvSpPr>
            <a:spLocks noGrp="1"/>
          </p:cNvSpPr>
          <p:nvPr>
            <p:ph type="title"/>
          </p:nvPr>
        </p:nvSpPr>
        <p:spPr/>
        <p:txBody>
          <a:bodyPr/>
          <a:lstStyle/>
          <a:p>
            <a:r>
              <a:rPr lang="fr-FR" dirty="0"/>
              <a:t>Les limites du modèles IKS</a:t>
            </a:r>
          </a:p>
        </p:txBody>
      </p:sp>
    </p:spTree>
    <p:extLst>
      <p:ext uri="{BB962C8B-B14F-4D97-AF65-F5344CB8AC3E}">
        <p14:creationId xmlns:p14="http://schemas.microsoft.com/office/powerpoint/2010/main" val="1366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a:extLst>
              <a:ext uri="{FF2B5EF4-FFF2-40B4-BE49-F238E27FC236}">
                <a16:creationId xmlns:a16="http://schemas.microsoft.com/office/drawing/2014/main" id="{CD80867F-3349-45E7-8800-C8A21670763C}"/>
              </a:ext>
            </a:extLst>
          </p:cNvPr>
          <p:cNvSpPr>
            <a:spLocks noGrp="1"/>
          </p:cNvSpPr>
          <p:nvPr>
            <p:ph type="ctrTitle"/>
          </p:nvPr>
        </p:nvSpPr>
        <p:spPr/>
        <p:txBody>
          <a:bodyPr/>
          <a:lstStyle/>
          <a:p>
            <a:r>
              <a:rPr lang="fr-FR" sz="2800" b="1" dirty="0">
                <a:solidFill>
                  <a:srgbClr val="003C2B"/>
                </a:solidFill>
                <a:latin typeface="Verdana" panose="020B0604030504040204" pitchFamily="34" charset="0"/>
                <a:ea typeface="Verdana" panose="020B0604030504040204" pitchFamily="34" charset="0"/>
                <a:cs typeface="Tahoma" panose="020B0604030504040204" pitchFamily="34" charset="0"/>
              </a:rPr>
              <a:t>Compatibilité climatique</a:t>
            </a:r>
            <a:endParaRPr lang="fr-FR" dirty="0"/>
          </a:p>
        </p:txBody>
      </p:sp>
      <p:sp>
        <p:nvSpPr>
          <p:cNvPr id="3" name="Espace réservé du numéro de diapositive 2">
            <a:extLst>
              <a:ext uri="{FF2B5EF4-FFF2-40B4-BE49-F238E27FC236}">
                <a16:creationId xmlns:a16="http://schemas.microsoft.com/office/drawing/2014/main" id="{CD7A021C-AE4C-40B5-A51E-30E7D3EC2E86}"/>
              </a:ext>
            </a:extLst>
          </p:cNvPr>
          <p:cNvSpPr>
            <a:spLocks noGrp="1"/>
          </p:cNvSpPr>
          <p:nvPr>
            <p:ph type="sldNum" sz="quarter" idx="12"/>
          </p:nvPr>
        </p:nvSpPr>
        <p:spPr/>
        <p:txBody>
          <a:bodyPr/>
          <a:lstStyle/>
          <a:p>
            <a:fld id="{F6E0D31A-37B7-4D95-8E98-520E9C0A3122}" type="slidenum">
              <a:rPr lang="fr-FR" smtClean="0"/>
              <a:t>24</a:t>
            </a:fld>
            <a:endParaRPr lang="fr-FR"/>
          </a:p>
        </p:txBody>
      </p:sp>
    </p:spTree>
    <p:extLst>
      <p:ext uri="{BB962C8B-B14F-4D97-AF65-F5344CB8AC3E}">
        <p14:creationId xmlns:p14="http://schemas.microsoft.com/office/powerpoint/2010/main" val="2731859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EEFBF2"/>
        </a:solidFill>
        <a:effectLst/>
      </p:bgPr>
    </p:bg>
    <p:spTree>
      <p:nvGrpSpPr>
        <p:cNvPr id="1" name=""/>
        <p:cNvGrpSpPr/>
        <p:nvPr/>
      </p:nvGrpSpPr>
      <p:grpSpPr>
        <a:xfrm>
          <a:off x="0" y="0"/>
          <a:ext cx="0" cy="0"/>
          <a:chOff x="0" y="0"/>
          <a:chExt cx="0" cy="0"/>
        </a:xfrm>
      </p:grpSpPr>
      <p:sp>
        <p:nvSpPr>
          <p:cNvPr id="16" name="Espace réservé du contenu 15">
            <a:extLst>
              <a:ext uri="{FF2B5EF4-FFF2-40B4-BE49-F238E27FC236}">
                <a16:creationId xmlns:a16="http://schemas.microsoft.com/office/drawing/2014/main" id="{310C4AEE-2BE4-4CBA-9436-75534997497A}"/>
              </a:ext>
            </a:extLst>
          </p:cNvPr>
          <p:cNvSpPr>
            <a:spLocks noGrp="1"/>
          </p:cNvSpPr>
          <p:nvPr>
            <p:ph idx="1"/>
          </p:nvPr>
        </p:nvSpPr>
        <p:spPr/>
        <p:txBody>
          <a:bodyPr/>
          <a:lstStyle/>
          <a:p>
            <a:r>
              <a:rPr lang="fr-FR" dirty="0"/>
              <a:t>Pour chaque espèce :</a:t>
            </a:r>
          </a:p>
          <a:p>
            <a:pPr lvl="1"/>
            <a:endParaRPr lang="fr-FR" dirty="0"/>
          </a:p>
          <a:p>
            <a:pPr lvl="1"/>
            <a:r>
              <a:rPr lang="fr-FR" dirty="0"/>
              <a:t>Une limite est calée pour chaque indicateur IKS :</a:t>
            </a:r>
          </a:p>
          <a:p>
            <a:pPr lvl="2"/>
            <a:endParaRPr lang="fr-FR" dirty="0"/>
          </a:p>
          <a:p>
            <a:pPr lvl="2"/>
            <a:r>
              <a:rPr lang="fr-FR" dirty="0" err="1"/>
              <a:t>DHYa</a:t>
            </a:r>
            <a:r>
              <a:rPr lang="fr-FR" dirty="0"/>
              <a:t> maximum</a:t>
            </a:r>
          </a:p>
          <a:p>
            <a:pPr lvl="2"/>
            <a:r>
              <a:rPr lang="fr-FR" dirty="0" err="1"/>
              <a:t>TMIa</a:t>
            </a:r>
            <a:r>
              <a:rPr lang="fr-FR" dirty="0"/>
              <a:t> minimum</a:t>
            </a:r>
          </a:p>
          <a:p>
            <a:pPr lvl="2"/>
            <a:r>
              <a:rPr lang="fr-FR" dirty="0" err="1"/>
              <a:t>SDJa</a:t>
            </a:r>
            <a:r>
              <a:rPr lang="fr-FR" dirty="0"/>
              <a:t> minimum</a:t>
            </a:r>
          </a:p>
          <a:p>
            <a:pPr lvl="1"/>
            <a:endParaRPr lang="fr-FR" dirty="0"/>
          </a:p>
          <a:p>
            <a:pPr lvl="1"/>
            <a:endParaRPr lang="fr-FR" dirty="0"/>
          </a:p>
          <a:p>
            <a:pPr lvl="1"/>
            <a:r>
              <a:rPr lang="fr-FR" dirty="0"/>
              <a:t>A partir des données de présence des essences de l’ensemble des IFN européens </a:t>
            </a:r>
          </a:p>
          <a:p>
            <a:pPr lvl="2"/>
            <a:endParaRPr lang="fr-FR" dirty="0"/>
          </a:p>
          <a:p>
            <a:pPr lvl="2"/>
            <a:r>
              <a:rPr lang="fr-FR" dirty="0"/>
              <a:t>Source de données EU-Forest, résolution au kilomètre</a:t>
            </a:r>
          </a:p>
          <a:p>
            <a:pPr lvl="2"/>
            <a:r>
              <a:rPr lang="fr-FR" dirty="0"/>
              <a:t>Seuil calé indépendamment pour chaque indicateur, par </a:t>
            </a:r>
            <a:r>
              <a:rPr lang="fr-FR" dirty="0" err="1"/>
              <a:t>bootstrap</a:t>
            </a:r>
            <a:endParaRPr lang="fr-FR" dirty="0"/>
          </a:p>
          <a:p>
            <a:pPr lvl="2"/>
            <a:r>
              <a:rPr lang="fr-FR" dirty="0"/>
              <a:t>Seuil à 97,5 % des points de présence</a:t>
            </a:r>
          </a:p>
          <a:p>
            <a:pPr lvl="2"/>
            <a:endParaRPr lang="fr-FR" dirty="0"/>
          </a:p>
          <a:p>
            <a:pPr lvl="1"/>
            <a:r>
              <a:rPr lang="fr-FR" dirty="0"/>
              <a:t>L’aire de compatibilité est l’aire « du bon coté du seuil » pour les 3 indicateurs à la fois</a:t>
            </a:r>
          </a:p>
          <a:p>
            <a:pPr lvl="1"/>
            <a:endParaRPr lang="fr-FR" dirty="0"/>
          </a:p>
          <a:p>
            <a:pPr lvl="1"/>
            <a:r>
              <a:rPr lang="fr-FR" dirty="0"/>
              <a:t>Si au moins un indicateur franchit le seuil </a:t>
            </a:r>
            <a:r>
              <a:rPr lang="fr-FR" dirty="0">
                <a:sym typeface="Wingdings" panose="05000000000000000000" pitchFamily="2" charset="2"/>
              </a:rPr>
              <a:t> incompatibilité</a:t>
            </a:r>
            <a:endParaRPr lang="fr-FR" dirty="0"/>
          </a:p>
          <a:p>
            <a:pPr lvl="2"/>
            <a:endParaRPr lang="fr-FR" dirty="0"/>
          </a:p>
        </p:txBody>
      </p:sp>
      <p:sp>
        <p:nvSpPr>
          <p:cNvPr id="13" name="Espace réservé du numéro de diapositive 12">
            <a:extLst>
              <a:ext uri="{FF2B5EF4-FFF2-40B4-BE49-F238E27FC236}">
                <a16:creationId xmlns:a16="http://schemas.microsoft.com/office/drawing/2014/main" id="{1172363B-F867-4484-AB58-DE9FD4EE7BC9}"/>
              </a:ext>
            </a:extLst>
          </p:cNvPr>
          <p:cNvSpPr>
            <a:spLocks noGrp="1"/>
          </p:cNvSpPr>
          <p:nvPr>
            <p:ph type="sldNum" sz="quarter" idx="12"/>
          </p:nvPr>
        </p:nvSpPr>
        <p:spPr/>
        <p:txBody>
          <a:bodyPr/>
          <a:lstStyle/>
          <a:p>
            <a:fld id="{F6E0D31A-37B7-4D95-8E98-520E9C0A3122}" type="slidenum">
              <a:rPr lang="fr-FR" smtClean="0"/>
              <a:t>25</a:t>
            </a:fld>
            <a:endParaRPr lang="fr-FR"/>
          </a:p>
        </p:txBody>
      </p:sp>
      <p:sp>
        <p:nvSpPr>
          <p:cNvPr id="18" name="Titre 17">
            <a:extLst>
              <a:ext uri="{FF2B5EF4-FFF2-40B4-BE49-F238E27FC236}">
                <a16:creationId xmlns:a16="http://schemas.microsoft.com/office/drawing/2014/main" id="{939101A2-DC8C-4BFD-978B-264CAE5E24D3}"/>
              </a:ext>
            </a:extLst>
          </p:cNvPr>
          <p:cNvSpPr>
            <a:spLocks noGrp="1"/>
          </p:cNvSpPr>
          <p:nvPr>
            <p:ph type="title"/>
          </p:nvPr>
        </p:nvSpPr>
        <p:spPr/>
        <p:txBody>
          <a:bodyPr/>
          <a:lstStyle/>
          <a:p>
            <a:r>
              <a:rPr lang="fr-FR" dirty="0"/>
              <a:t>La compatibilité climatique</a:t>
            </a:r>
          </a:p>
        </p:txBody>
      </p:sp>
      <p:grpSp>
        <p:nvGrpSpPr>
          <p:cNvPr id="4" name="Groupe 3">
            <a:extLst>
              <a:ext uri="{FF2B5EF4-FFF2-40B4-BE49-F238E27FC236}">
                <a16:creationId xmlns:a16="http://schemas.microsoft.com/office/drawing/2014/main" id="{9DF632A6-4DFF-4131-BFAE-596F5F2EC4CB}"/>
              </a:ext>
            </a:extLst>
          </p:cNvPr>
          <p:cNvGrpSpPr/>
          <p:nvPr/>
        </p:nvGrpSpPr>
        <p:grpSpPr>
          <a:xfrm>
            <a:off x="4848689" y="2088700"/>
            <a:ext cx="4062449" cy="1143264"/>
            <a:chOff x="4848689" y="2088700"/>
            <a:chExt cx="4062449" cy="1143264"/>
          </a:xfrm>
        </p:grpSpPr>
        <p:sp>
          <p:nvSpPr>
            <p:cNvPr id="6" name="Rectangle 5">
              <a:extLst>
                <a:ext uri="{FF2B5EF4-FFF2-40B4-BE49-F238E27FC236}">
                  <a16:creationId xmlns:a16="http://schemas.microsoft.com/office/drawing/2014/main" id="{2E281A37-FCB8-4FE8-91BB-ECD0F660CDCE}"/>
                </a:ext>
              </a:extLst>
            </p:cNvPr>
            <p:cNvSpPr/>
            <p:nvPr/>
          </p:nvSpPr>
          <p:spPr bwMode="auto">
            <a:xfrm>
              <a:off x="4848689" y="2136871"/>
              <a:ext cx="2295250" cy="235109"/>
            </a:xfrm>
            <a:prstGeom prst="rect">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a:ln>
                  <a:noFill/>
                </a:ln>
                <a:solidFill>
                  <a:schemeClr val="tx1"/>
                </a:solidFill>
                <a:effectLst/>
                <a:latin typeface="Times New Roman" pitchFamily="18" charset="0"/>
              </a:endParaRPr>
            </a:p>
          </p:txBody>
        </p:sp>
        <p:sp>
          <p:nvSpPr>
            <p:cNvPr id="7" name="ZoneTexte 6">
              <a:extLst>
                <a:ext uri="{FF2B5EF4-FFF2-40B4-BE49-F238E27FC236}">
                  <a16:creationId xmlns:a16="http://schemas.microsoft.com/office/drawing/2014/main" id="{69FAD5FC-86D2-487E-986A-7FD11B1F4A65}"/>
                </a:ext>
              </a:extLst>
            </p:cNvPr>
            <p:cNvSpPr txBox="1"/>
            <p:nvPr/>
          </p:nvSpPr>
          <p:spPr>
            <a:xfrm>
              <a:off x="8248200" y="2088700"/>
              <a:ext cx="662938" cy="307777"/>
            </a:xfrm>
            <a:prstGeom prst="rect">
              <a:avLst/>
            </a:prstGeom>
            <a:noFill/>
          </p:spPr>
          <p:txBody>
            <a:bodyPr wrap="none" rtlCol="0">
              <a:spAutoFit/>
            </a:bodyPr>
            <a:lstStyle/>
            <a:p>
              <a:r>
                <a:rPr lang="fr-FR" sz="1400" dirty="0" err="1">
                  <a:solidFill>
                    <a:srgbClr val="003C2B"/>
                  </a:solidFill>
                  <a:latin typeface="Verdana" panose="020B0604030504040204" pitchFamily="34" charset="0"/>
                  <a:ea typeface="Verdana" panose="020B0604030504040204" pitchFamily="34" charset="0"/>
                </a:rPr>
                <a:t>DHYa</a:t>
              </a:r>
              <a:endParaRPr lang="fr-FR" sz="1400" dirty="0">
                <a:solidFill>
                  <a:srgbClr val="003C2B"/>
                </a:solidFill>
                <a:latin typeface="Verdana" panose="020B0604030504040204" pitchFamily="34" charset="0"/>
                <a:ea typeface="Verdana" panose="020B0604030504040204" pitchFamily="34" charset="0"/>
              </a:endParaRPr>
            </a:p>
          </p:txBody>
        </p:sp>
        <p:sp>
          <p:nvSpPr>
            <p:cNvPr id="8" name="Rectangle 7">
              <a:extLst>
                <a:ext uri="{FF2B5EF4-FFF2-40B4-BE49-F238E27FC236}">
                  <a16:creationId xmlns:a16="http://schemas.microsoft.com/office/drawing/2014/main" id="{FFC526CF-7ECF-42EE-A97A-4720567761F4}"/>
                </a:ext>
              </a:extLst>
            </p:cNvPr>
            <p:cNvSpPr/>
            <p:nvPr/>
          </p:nvSpPr>
          <p:spPr bwMode="auto">
            <a:xfrm>
              <a:off x="5554013" y="2541111"/>
              <a:ext cx="2694187" cy="235109"/>
            </a:xfrm>
            <a:prstGeom prst="rect">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a:ln>
                  <a:noFill/>
                </a:ln>
                <a:solidFill>
                  <a:schemeClr val="tx1"/>
                </a:solidFill>
                <a:effectLst/>
                <a:latin typeface="Times New Roman" pitchFamily="18" charset="0"/>
              </a:endParaRPr>
            </a:p>
          </p:txBody>
        </p:sp>
        <p:sp>
          <p:nvSpPr>
            <p:cNvPr id="9" name="ZoneTexte 8">
              <a:extLst>
                <a:ext uri="{FF2B5EF4-FFF2-40B4-BE49-F238E27FC236}">
                  <a16:creationId xmlns:a16="http://schemas.microsoft.com/office/drawing/2014/main" id="{83E28C12-E007-4C93-8FD2-E9391438A15D}"/>
                </a:ext>
              </a:extLst>
            </p:cNvPr>
            <p:cNvSpPr txBox="1"/>
            <p:nvPr/>
          </p:nvSpPr>
          <p:spPr>
            <a:xfrm>
              <a:off x="8248200" y="2505805"/>
              <a:ext cx="628698" cy="307777"/>
            </a:xfrm>
            <a:prstGeom prst="rect">
              <a:avLst/>
            </a:prstGeom>
            <a:noFill/>
          </p:spPr>
          <p:txBody>
            <a:bodyPr wrap="none" rtlCol="0">
              <a:spAutoFit/>
            </a:bodyPr>
            <a:lstStyle/>
            <a:p>
              <a:r>
                <a:rPr lang="fr-FR" sz="1400" dirty="0" err="1">
                  <a:solidFill>
                    <a:srgbClr val="003C2B"/>
                  </a:solidFill>
                  <a:latin typeface="Verdana" panose="020B0604030504040204" pitchFamily="34" charset="0"/>
                  <a:ea typeface="Verdana" panose="020B0604030504040204" pitchFamily="34" charset="0"/>
                </a:rPr>
                <a:t>TMIa</a:t>
              </a:r>
              <a:endParaRPr lang="fr-FR" sz="1400" dirty="0">
                <a:solidFill>
                  <a:srgbClr val="003C2B"/>
                </a:solidFill>
                <a:latin typeface="Verdana" panose="020B0604030504040204" pitchFamily="34" charset="0"/>
                <a:ea typeface="Verdana" panose="020B0604030504040204" pitchFamily="34" charset="0"/>
              </a:endParaRPr>
            </a:p>
          </p:txBody>
        </p:sp>
        <p:sp>
          <p:nvSpPr>
            <p:cNvPr id="10" name="Rectangle 9">
              <a:extLst>
                <a:ext uri="{FF2B5EF4-FFF2-40B4-BE49-F238E27FC236}">
                  <a16:creationId xmlns:a16="http://schemas.microsoft.com/office/drawing/2014/main" id="{EEA22E94-722D-42A4-9138-72B71477C2B3}"/>
                </a:ext>
              </a:extLst>
            </p:cNvPr>
            <p:cNvSpPr/>
            <p:nvPr/>
          </p:nvSpPr>
          <p:spPr bwMode="auto">
            <a:xfrm>
              <a:off x="5900926" y="2958223"/>
              <a:ext cx="2347274" cy="235109"/>
            </a:xfrm>
            <a:prstGeom prst="rect">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a:ln>
                  <a:noFill/>
                </a:ln>
                <a:solidFill>
                  <a:schemeClr val="tx1"/>
                </a:solidFill>
                <a:effectLst/>
                <a:latin typeface="Times New Roman" pitchFamily="18" charset="0"/>
              </a:endParaRPr>
            </a:p>
          </p:txBody>
        </p:sp>
        <p:sp>
          <p:nvSpPr>
            <p:cNvPr id="11" name="ZoneTexte 10">
              <a:extLst>
                <a:ext uri="{FF2B5EF4-FFF2-40B4-BE49-F238E27FC236}">
                  <a16:creationId xmlns:a16="http://schemas.microsoft.com/office/drawing/2014/main" id="{4AC33676-4E1F-441B-B285-49E3A8DB56F8}"/>
                </a:ext>
              </a:extLst>
            </p:cNvPr>
            <p:cNvSpPr txBox="1"/>
            <p:nvPr/>
          </p:nvSpPr>
          <p:spPr>
            <a:xfrm>
              <a:off x="8248200" y="2922917"/>
              <a:ext cx="635110" cy="307777"/>
            </a:xfrm>
            <a:prstGeom prst="rect">
              <a:avLst/>
            </a:prstGeom>
            <a:noFill/>
          </p:spPr>
          <p:txBody>
            <a:bodyPr wrap="none" rtlCol="0">
              <a:spAutoFit/>
            </a:bodyPr>
            <a:lstStyle/>
            <a:p>
              <a:r>
                <a:rPr lang="fr-FR" sz="1400" dirty="0" err="1">
                  <a:solidFill>
                    <a:srgbClr val="003C2B"/>
                  </a:solidFill>
                  <a:latin typeface="Verdana" panose="020B0604030504040204" pitchFamily="34" charset="0"/>
                  <a:ea typeface="Verdana" panose="020B0604030504040204" pitchFamily="34" charset="0"/>
                </a:rPr>
                <a:t>SDJa</a:t>
              </a:r>
              <a:endParaRPr lang="fr-FR" sz="1400" dirty="0">
                <a:solidFill>
                  <a:srgbClr val="003C2B"/>
                </a:solidFill>
                <a:latin typeface="Verdana" panose="020B0604030504040204" pitchFamily="34" charset="0"/>
                <a:ea typeface="Verdana" panose="020B0604030504040204" pitchFamily="34" charset="0"/>
              </a:endParaRPr>
            </a:p>
          </p:txBody>
        </p:sp>
        <p:cxnSp>
          <p:nvCxnSpPr>
            <p:cNvPr id="17" name="Connecteur droit avec flèche 16">
              <a:extLst>
                <a:ext uri="{FF2B5EF4-FFF2-40B4-BE49-F238E27FC236}">
                  <a16:creationId xmlns:a16="http://schemas.microsoft.com/office/drawing/2014/main" id="{A9EBE00E-1B6E-4FFF-B338-A580E7567F51}"/>
                </a:ext>
              </a:extLst>
            </p:cNvPr>
            <p:cNvCxnSpPr/>
            <p:nvPr/>
          </p:nvCxnSpPr>
          <p:spPr bwMode="auto">
            <a:xfrm>
              <a:off x="4848689" y="2254425"/>
              <a:ext cx="3409068"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Connecteur droit avec flèche 18">
              <a:extLst>
                <a:ext uri="{FF2B5EF4-FFF2-40B4-BE49-F238E27FC236}">
                  <a16:creationId xmlns:a16="http://schemas.microsoft.com/office/drawing/2014/main" id="{4A8632FE-DF84-401C-9357-3EDBB1DC5416}"/>
                </a:ext>
              </a:extLst>
            </p:cNvPr>
            <p:cNvCxnSpPr/>
            <p:nvPr/>
          </p:nvCxnSpPr>
          <p:spPr bwMode="auto">
            <a:xfrm>
              <a:off x="4848689" y="2660963"/>
              <a:ext cx="3409068"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Connecteur droit avec flèche 19">
              <a:extLst>
                <a:ext uri="{FF2B5EF4-FFF2-40B4-BE49-F238E27FC236}">
                  <a16:creationId xmlns:a16="http://schemas.microsoft.com/office/drawing/2014/main" id="{4D432673-8E78-47B4-BD44-05901C613F53}"/>
                </a:ext>
              </a:extLst>
            </p:cNvPr>
            <p:cNvCxnSpPr/>
            <p:nvPr/>
          </p:nvCxnSpPr>
          <p:spPr bwMode="auto">
            <a:xfrm>
              <a:off x="4848689" y="3078076"/>
              <a:ext cx="3409067"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 name="Connecteur droit 2">
              <a:extLst>
                <a:ext uri="{FF2B5EF4-FFF2-40B4-BE49-F238E27FC236}">
                  <a16:creationId xmlns:a16="http://schemas.microsoft.com/office/drawing/2014/main" id="{F201150A-8C2C-46EF-8758-924D7B05FBD5}"/>
                </a:ext>
              </a:extLst>
            </p:cNvPr>
            <p:cNvCxnSpPr/>
            <p:nvPr/>
          </p:nvCxnSpPr>
          <p:spPr>
            <a:xfrm>
              <a:off x="7143939" y="2088700"/>
              <a:ext cx="0" cy="30777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Connecteur droit 20">
              <a:extLst>
                <a:ext uri="{FF2B5EF4-FFF2-40B4-BE49-F238E27FC236}">
                  <a16:creationId xmlns:a16="http://schemas.microsoft.com/office/drawing/2014/main" id="{34353DD6-BA06-4A16-93A3-94424FBA28EA}"/>
                </a:ext>
              </a:extLst>
            </p:cNvPr>
            <p:cNvCxnSpPr/>
            <p:nvPr/>
          </p:nvCxnSpPr>
          <p:spPr>
            <a:xfrm>
              <a:off x="5563727" y="2505805"/>
              <a:ext cx="0" cy="30777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Connecteur droit 21">
              <a:extLst>
                <a:ext uri="{FF2B5EF4-FFF2-40B4-BE49-F238E27FC236}">
                  <a16:creationId xmlns:a16="http://schemas.microsoft.com/office/drawing/2014/main" id="{2AA0BD37-6123-43AC-B517-CADF854A5BEA}"/>
                </a:ext>
              </a:extLst>
            </p:cNvPr>
            <p:cNvCxnSpPr/>
            <p:nvPr/>
          </p:nvCxnSpPr>
          <p:spPr>
            <a:xfrm>
              <a:off x="5911578" y="2924187"/>
              <a:ext cx="0" cy="30777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47658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6">
                                            <p:txEl>
                                              <p:pRg st="13" end="1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6">
                                            <p:txEl>
                                              <p:pRg st="15" end="1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6">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EEFBF2"/>
        </a:solidFill>
        <a:effectLst/>
      </p:bgPr>
    </p:bg>
    <p:spTree>
      <p:nvGrpSpPr>
        <p:cNvPr id="1" name=""/>
        <p:cNvGrpSpPr/>
        <p:nvPr/>
      </p:nvGrpSpPr>
      <p:grpSpPr>
        <a:xfrm>
          <a:off x="0" y="0"/>
          <a:ext cx="0" cy="0"/>
          <a:chOff x="0" y="0"/>
          <a:chExt cx="0" cy="0"/>
        </a:xfrm>
      </p:grpSpPr>
      <p:sp>
        <p:nvSpPr>
          <p:cNvPr id="16" name="Espace réservé du contenu 15">
            <a:extLst>
              <a:ext uri="{FF2B5EF4-FFF2-40B4-BE49-F238E27FC236}">
                <a16:creationId xmlns:a16="http://schemas.microsoft.com/office/drawing/2014/main" id="{310C4AEE-2BE4-4CBA-9436-75534997497A}"/>
              </a:ext>
            </a:extLst>
          </p:cNvPr>
          <p:cNvSpPr>
            <a:spLocks noGrp="1"/>
          </p:cNvSpPr>
          <p:nvPr>
            <p:ph idx="1"/>
          </p:nvPr>
        </p:nvSpPr>
        <p:spPr/>
        <p:txBody>
          <a:bodyPr/>
          <a:lstStyle/>
          <a:p>
            <a:r>
              <a:rPr lang="fr-FR" dirty="0"/>
              <a:t>Nous avons éliminé les espèces :</a:t>
            </a:r>
          </a:p>
          <a:p>
            <a:pPr lvl="2"/>
            <a:endParaRPr lang="fr-FR" dirty="0"/>
          </a:p>
          <a:p>
            <a:pPr lvl="1"/>
            <a:r>
              <a:rPr lang="fr-FR" dirty="0"/>
              <a:t>Ripicoles (majorités des saules, peupliers et aulnes)</a:t>
            </a:r>
          </a:p>
          <a:p>
            <a:pPr lvl="1"/>
            <a:r>
              <a:rPr lang="fr-FR" dirty="0"/>
              <a:t>Pour lesquelles l’écart-type du </a:t>
            </a:r>
            <a:r>
              <a:rPr lang="fr-FR" dirty="0" err="1"/>
              <a:t>bootstrap</a:t>
            </a:r>
            <a:r>
              <a:rPr lang="fr-FR" dirty="0"/>
              <a:t> est trop élevé</a:t>
            </a:r>
          </a:p>
          <a:p>
            <a:pPr lvl="1"/>
            <a:r>
              <a:rPr lang="fr-FR" dirty="0"/>
              <a:t>Dont le nombre de points de présence est trop faible</a:t>
            </a:r>
          </a:p>
          <a:p>
            <a:pPr lvl="1"/>
            <a:r>
              <a:rPr lang="fr-FR" dirty="0"/>
              <a:t>Dont l’aire de répartition est très restreinte géographiquement</a:t>
            </a:r>
          </a:p>
          <a:p>
            <a:pPr lvl="1"/>
            <a:endParaRPr lang="fr-FR" dirty="0"/>
          </a:p>
          <a:p>
            <a:pPr lvl="1"/>
            <a:endParaRPr lang="fr-FR" dirty="0"/>
          </a:p>
          <a:p>
            <a:r>
              <a:rPr lang="fr-FR" dirty="0"/>
              <a:t>Au final nous avons conservé 71 essences IKS</a:t>
            </a:r>
          </a:p>
        </p:txBody>
      </p:sp>
      <p:sp>
        <p:nvSpPr>
          <p:cNvPr id="13" name="Espace réservé du numéro de diapositive 12">
            <a:extLst>
              <a:ext uri="{FF2B5EF4-FFF2-40B4-BE49-F238E27FC236}">
                <a16:creationId xmlns:a16="http://schemas.microsoft.com/office/drawing/2014/main" id="{1172363B-F867-4484-AB58-DE9FD4EE7BC9}"/>
              </a:ext>
            </a:extLst>
          </p:cNvPr>
          <p:cNvSpPr>
            <a:spLocks noGrp="1"/>
          </p:cNvSpPr>
          <p:nvPr>
            <p:ph type="sldNum" sz="quarter" idx="12"/>
          </p:nvPr>
        </p:nvSpPr>
        <p:spPr/>
        <p:txBody>
          <a:bodyPr/>
          <a:lstStyle/>
          <a:p>
            <a:fld id="{F6E0D31A-37B7-4D95-8E98-520E9C0A3122}" type="slidenum">
              <a:rPr lang="fr-FR" smtClean="0"/>
              <a:t>26</a:t>
            </a:fld>
            <a:endParaRPr lang="fr-FR"/>
          </a:p>
        </p:txBody>
      </p:sp>
      <p:sp>
        <p:nvSpPr>
          <p:cNvPr id="18" name="Titre 17">
            <a:extLst>
              <a:ext uri="{FF2B5EF4-FFF2-40B4-BE49-F238E27FC236}">
                <a16:creationId xmlns:a16="http://schemas.microsoft.com/office/drawing/2014/main" id="{939101A2-DC8C-4BFD-978B-264CAE5E24D3}"/>
              </a:ext>
            </a:extLst>
          </p:cNvPr>
          <p:cNvSpPr>
            <a:spLocks noGrp="1"/>
          </p:cNvSpPr>
          <p:nvPr>
            <p:ph type="title"/>
          </p:nvPr>
        </p:nvSpPr>
        <p:spPr/>
        <p:txBody>
          <a:bodyPr/>
          <a:lstStyle/>
          <a:p>
            <a:r>
              <a:rPr lang="fr-FR" dirty="0"/>
              <a:t>La compatibilité climatique</a:t>
            </a:r>
          </a:p>
        </p:txBody>
      </p:sp>
    </p:spTree>
    <p:extLst>
      <p:ext uri="{BB962C8B-B14F-4D97-AF65-F5344CB8AC3E}">
        <p14:creationId xmlns:p14="http://schemas.microsoft.com/office/powerpoint/2010/main" val="4132135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a:extLst>
              <a:ext uri="{FF2B5EF4-FFF2-40B4-BE49-F238E27FC236}">
                <a16:creationId xmlns:a16="http://schemas.microsoft.com/office/drawing/2014/main" id="{CD80867F-3349-45E7-8800-C8A21670763C}"/>
              </a:ext>
            </a:extLst>
          </p:cNvPr>
          <p:cNvSpPr>
            <a:spLocks noGrp="1"/>
          </p:cNvSpPr>
          <p:nvPr>
            <p:ph type="ctrTitle"/>
          </p:nvPr>
        </p:nvSpPr>
        <p:spPr/>
        <p:txBody>
          <a:bodyPr/>
          <a:lstStyle/>
          <a:p>
            <a:r>
              <a:rPr lang="fr-FR" sz="2800" b="1" dirty="0">
                <a:solidFill>
                  <a:srgbClr val="003C2B"/>
                </a:solidFill>
                <a:latin typeface="Verdana" panose="020B0604030504040204" pitchFamily="34" charset="0"/>
                <a:ea typeface="Verdana" panose="020B0604030504040204" pitchFamily="34" charset="0"/>
                <a:cs typeface="Tahoma" panose="020B0604030504040204" pitchFamily="34" charset="0"/>
              </a:rPr>
              <a:t>Limites du modèle IKS (compatibilité)</a:t>
            </a:r>
            <a:endParaRPr lang="fr-FR" dirty="0"/>
          </a:p>
        </p:txBody>
      </p:sp>
      <p:sp>
        <p:nvSpPr>
          <p:cNvPr id="3" name="Espace réservé du numéro de diapositive 2">
            <a:extLst>
              <a:ext uri="{FF2B5EF4-FFF2-40B4-BE49-F238E27FC236}">
                <a16:creationId xmlns:a16="http://schemas.microsoft.com/office/drawing/2014/main" id="{CD7A021C-AE4C-40B5-A51E-30E7D3EC2E86}"/>
              </a:ext>
            </a:extLst>
          </p:cNvPr>
          <p:cNvSpPr>
            <a:spLocks noGrp="1"/>
          </p:cNvSpPr>
          <p:nvPr>
            <p:ph type="sldNum" sz="quarter" idx="12"/>
          </p:nvPr>
        </p:nvSpPr>
        <p:spPr/>
        <p:txBody>
          <a:bodyPr/>
          <a:lstStyle/>
          <a:p>
            <a:fld id="{F6E0D31A-37B7-4D95-8E98-520E9C0A3122}" type="slidenum">
              <a:rPr lang="fr-FR" smtClean="0"/>
              <a:t>27</a:t>
            </a:fld>
            <a:endParaRPr lang="fr-FR"/>
          </a:p>
        </p:txBody>
      </p:sp>
    </p:spTree>
    <p:extLst>
      <p:ext uri="{BB962C8B-B14F-4D97-AF65-F5344CB8AC3E}">
        <p14:creationId xmlns:p14="http://schemas.microsoft.com/office/powerpoint/2010/main" val="1162056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EEFBF2"/>
        </a:solidFill>
        <a:effectLst/>
      </p:bgPr>
    </p:bg>
    <p:spTree>
      <p:nvGrpSpPr>
        <p:cNvPr id="1" name=""/>
        <p:cNvGrpSpPr/>
        <p:nvPr/>
      </p:nvGrpSpPr>
      <p:grpSpPr>
        <a:xfrm>
          <a:off x="0" y="0"/>
          <a:ext cx="0" cy="0"/>
          <a:chOff x="0" y="0"/>
          <a:chExt cx="0" cy="0"/>
        </a:xfrm>
      </p:grpSpPr>
      <p:sp>
        <p:nvSpPr>
          <p:cNvPr id="16" name="Espace réservé du contenu 15">
            <a:extLst>
              <a:ext uri="{FF2B5EF4-FFF2-40B4-BE49-F238E27FC236}">
                <a16:creationId xmlns:a16="http://schemas.microsoft.com/office/drawing/2014/main" id="{310C4AEE-2BE4-4CBA-9436-75534997497A}"/>
              </a:ext>
            </a:extLst>
          </p:cNvPr>
          <p:cNvSpPr>
            <a:spLocks noGrp="1"/>
          </p:cNvSpPr>
          <p:nvPr>
            <p:ph idx="1"/>
          </p:nvPr>
        </p:nvSpPr>
        <p:spPr/>
        <p:txBody>
          <a:bodyPr>
            <a:normAutofit/>
          </a:bodyPr>
          <a:lstStyle/>
          <a:p>
            <a:r>
              <a:rPr lang="fr-FR" dirty="0"/>
              <a:t>IKS est un modèle corrélatif</a:t>
            </a:r>
          </a:p>
          <a:p>
            <a:pPr lvl="1"/>
            <a:endParaRPr lang="fr-FR" dirty="0"/>
          </a:p>
          <a:p>
            <a:pPr lvl="1"/>
            <a:r>
              <a:rPr lang="fr-FR" dirty="0"/>
              <a:t>On projette la relation actuelle entre présences de l’essence et indicateurs</a:t>
            </a:r>
          </a:p>
          <a:p>
            <a:pPr lvl="1"/>
            <a:endParaRPr lang="fr-FR" dirty="0"/>
          </a:p>
          <a:p>
            <a:pPr lvl="1"/>
            <a:r>
              <a:rPr lang="fr-FR" dirty="0"/>
              <a:t>Limites de l’approche :</a:t>
            </a:r>
          </a:p>
          <a:p>
            <a:pPr lvl="2"/>
            <a:endParaRPr lang="fr-FR" dirty="0"/>
          </a:p>
          <a:p>
            <a:pPr lvl="2"/>
            <a:r>
              <a:rPr lang="fr-FR" dirty="0"/>
              <a:t>L’hypothèse est que cette relation est stable dans le temps</a:t>
            </a:r>
          </a:p>
          <a:p>
            <a:pPr lvl="3"/>
            <a:r>
              <a:rPr lang="fr-FR" dirty="0"/>
              <a:t>Pas de prise en compte de l’effet fertilisant du CO2,</a:t>
            </a:r>
          </a:p>
          <a:p>
            <a:pPr lvl="3"/>
            <a:r>
              <a:rPr lang="fr-FR" dirty="0"/>
              <a:t>Effets cumulatifs dans le temps mal pris en compte.</a:t>
            </a:r>
          </a:p>
          <a:p>
            <a:pPr lvl="2"/>
            <a:endParaRPr lang="fr-FR" dirty="0"/>
          </a:p>
          <a:p>
            <a:pPr lvl="2"/>
            <a:r>
              <a:rPr lang="fr-FR" dirty="0"/>
              <a:t>L’aire de présence observée n’est pas l’aire de présence potentielle (sous-estimée)</a:t>
            </a:r>
          </a:p>
          <a:p>
            <a:pPr lvl="3"/>
            <a:r>
              <a:rPr lang="fr-FR" dirty="0"/>
              <a:t>Présences effectives limités par les autres facteurs, l’occupation du sol, la gestion,…</a:t>
            </a:r>
          </a:p>
          <a:p>
            <a:pPr lvl="3"/>
            <a:r>
              <a:rPr lang="fr-FR" dirty="0"/>
              <a:t>La structure géographique du climat ne permet pas d’observer toutes les combinaisons.</a:t>
            </a:r>
          </a:p>
          <a:p>
            <a:pPr lvl="2"/>
            <a:endParaRPr lang="fr-FR" dirty="0"/>
          </a:p>
          <a:p>
            <a:pPr lvl="2"/>
            <a:r>
              <a:rPr lang="fr-FR" dirty="0"/>
              <a:t>Les indicateurs IKS ne modélisent pas la biologie des arbres</a:t>
            </a:r>
          </a:p>
          <a:p>
            <a:pPr lvl="3"/>
            <a:r>
              <a:rPr lang="fr-FR" dirty="0"/>
              <a:t>Même s’ils sont choisis en fonction des principaux facteurs limitants,</a:t>
            </a:r>
          </a:p>
          <a:p>
            <a:pPr lvl="3"/>
            <a:r>
              <a:rPr lang="fr-FR" dirty="0"/>
              <a:t>Caractérisation très simplifiée de l’impact du climat. </a:t>
            </a:r>
          </a:p>
          <a:p>
            <a:pPr lvl="2"/>
            <a:endParaRPr lang="fr-FR" dirty="0"/>
          </a:p>
          <a:p>
            <a:pPr lvl="2"/>
            <a:endParaRPr lang="fr-FR" dirty="0"/>
          </a:p>
          <a:p>
            <a:endParaRPr lang="fr-FR" dirty="0"/>
          </a:p>
        </p:txBody>
      </p:sp>
      <p:sp>
        <p:nvSpPr>
          <p:cNvPr id="13" name="Espace réservé du numéro de diapositive 12">
            <a:extLst>
              <a:ext uri="{FF2B5EF4-FFF2-40B4-BE49-F238E27FC236}">
                <a16:creationId xmlns:a16="http://schemas.microsoft.com/office/drawing/2014/main" id="{1172363B-F867-4484-AB58-DE9FD4EE7BC9}"/>
              </a:ext>
            </a:extLst>
          </p:cNvPr>
          <p:cNvSpPr>
            <a:spLocks noGrp="1"/>
          </p:cNvSpPr>
          <p:nvPr>
            <p:ph type="sldNum" sz="quarter" idx="12"/>
          </p:nvPr>
        </p:nvSpPr>
        <p:spPr/>
        <p:txBody>
          <a:bodyPr/>
          <a:lstStyle/>
          <a:p>
            <a:fld id="{F6E0D31A-37B7-4D95-8E98-520E9C0A3122}" type="slidenum">
              <a:rPr lang="fr-FR" smtClean="0"/>
              <a:t>28</a:t>
            </a:fld>
            <a:endParaRPr lang="fr-FR" dirty="0"/>
          </a:p>
        </p:txBody>
      </p:sp>
      <p:sp>
        <p:nvSpPr>
          <p:cNvPr id="18" name="Titre 17">
            <a:extLst>
              <a:ext uri="{FF2B5EF4-FFF2-40B4-BE49-F238E27FC236}">
                <a16:creationId xmlns:a16="http://schemas.microsoft.com/office/drawing/2014/main" id="{939101A2-DC8C-4BFD-978B-264CAE5E24D3}"/>
              </a:ext>
            </a:extLst>
          </p:cNvPr>
          <p:cNvSpPr>
            <a:spLocks noGrp="1"/>
          </p:cNvSpPr>
          <p:nvPr>
            <p:ph type="title"/>
          </p:nvPr>
        </p:nvSpPr>
        <p:spPr/>
        <p:txBody>
          <a:bodyPr/>
          <a:lstStyle/>
          <a:p>
            <a:r>
              <a:rPr lang="fr-FR" dirty="0"/>
              <a:t>Les limites du modèle IKS</a:t>
            </a:r>
          </a:p>
        </p:txBody>
      </p:sp>
    </p:spTree>
    <p:extLst>
      <p:ext uri="{BB962C8B-B14F-4D97-AF65-F5344CB8AC3E}">
        <p14:creationId xmlns:p14="http://schemas.microsoft.com/office/powerpoint/2010/main" val="347208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6">
                                            <p:txEl>
                                              <p:pRg st="14" end="1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6">
                                            <p:txEl>
                                              <p:pRg st="15" end="1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6">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EEFBF2"/>
        </a:solidFill>
        <a:effectLst/>
      </p:bgPr>
    </p:bg>
    <p:spTree>
      <p:nvGrpSpPr>
        <p:cNvPr id="1" name=""/>
        <p:cNvGrpSpPr/>
        <p:nvPr/>
      </p:nvGrpSpPr>
      <p:grpSpPr>
        <a:xfrm>
          <a:off x="0" y="0"/>
          <a:ext cx="0" cy="0"/>
          <a:chOff x="0" y="0"/>
          <a:chExt cx="0" cy="0"/>
        </a:xfrm>
      </p:grpSpPr>
      <p:sp>
        <p:nvSpPr>
          <p:cNvPr id="16" name="Espace réservé du contenu 15">
            <a:extLst>
              <a:ext uri="{FF2B5EF4-FFF2-40B4-BE49-F238E27FC236}">
                <a16:creationId xmlns:a16="http://schemas.microsoft.com/office/drawing/2014/main" id="{310C4AEE-2BE4-4CBA-9436-75534997497A}"/>
              </a:ext>
            </a:extLst>
          </p:cNvPr>
          <p:cNvSpPr>
            <a:spLocks noGrp="1"/>
          </p:cNvSpPr>
          <p:nvPr>
            <p:ph idx="1"/>
          </p:nvPr>
        </p:nvSpPr>
        <p:spPr/>
        <p:txBody>
          <a:bodyPr>
            <a:normAutofit/>
          </a:bodyPr>
          <a:lstStyle/>
          <a:p>
            <a:r>
              <a:rPr lang="fr-FR" dirty="0"/>
              <a:t>Echelle européenne pour le calage des seuils</a:t>
            </a:r>
          </a:p>
          <a:p>
            <a:pPr lvl="1"/>
            <a:r>
              <a:rPr lang="fr-FR" dirty="0"/>
              <a:t>Permet de bien capter les limites des différents indicateurs IKS</a:t>
            </a:r>
          </a:p>
          <a:p>
            <a:pPr lvl="1"/>
            <a:r>
              <a:rPr lang="fr-FR" dirty="0"/>
              <a:t>De valoriser un maximum de données disponibles sur la présence des espèces. </a:t>
            </a:r>
          </a:p>
          <a:p>
            <a:pPr lvl="1"/>
            <a:endParaRPr lang="fr-FR" dirty="0"/>
          </a:p>
          <a:p>
            <a:pPr lvl="1"/>
            <a:r>
              <a:rPr lang="fr-FR" dirty="0"/>
              <a:t>Conséquences :</a:t>
            </a:r>
          </a:p>
          <a:p>
            <a:pPr lvl="2"/>
            <a:r>
              <a:rPr lang="fr-FR" dirty="0"/>
              <a:t>Les aires de compatibilité climatique sont déterminées à l'échelle de l'ensemble de l'espèce,</a:t>
            </a:r>
          </a:p>
          <a:p>
            <a:pPr lvl="2"/>
            <a:r>
              <a:rPr lang="fr-FR" dirty="0"/>
              <a:t>Les données des inventaires forestiers ne permettent pas de différencier les provenances,</a:t>
            </a:r>
          </a:p>
          <a:p>
            <a:pPr lvl="2"/>
            <a:r>
              <a:rPr lang="fr-FR" dirty="0"/>
              <a:t>Cela a tendance à donner une vision plutôt optimiste de l'aire de compatibilité. </a:t>
            </a:r>
          </a:p>
          <a:p>
            <a:endParaRPr lang="fr-FR" dirty="0"/>
          </a:p>
          <a:p>
            <a:r>
              <a:rPr lang="fr-FR" dirty="0"/>
              <a:t>Echelle kilométrique des données :</a:t>
            </a:r>
          </a:p>
          <a:p>
            <a:pPr lvl="1"/>
            <a:r>
              <a:rPr lang="fr-FR" dirty="0"/>
              <a:t>Les indicateurs ne caractérisent pas exactement les conditions à l'emplacement précis des relevés d'inventaires, </a:t>
            </a:r>
          </a:p>
          <a:p>
            <a:pPr lvl="1"/>
            <a:r>
              <a:rPr lang="fr-FR" dirty="0"/>
              <a:t>Mais plutôt le climat moyen de la zone alentour. </a:t>
            </a:r>
          </a:p>
          <a:p>
            <a:pPr lvl="1"/>
            <a:endParaRPr lang="fr-FR" dirty="0"/>
          </a:p>
          <a:p>
            <a:pPr lvl="1"/>
            <a:r>
              <a:rPr lang="fr-FR" dirty="0"/>
              <a:t>Conséquence :</a:t>
            </a:r>
          </a:p>
          <a:p>
            <a:pPr lvl="2"/>
            <a:r>
              <a:rPr lang="fr-FR" dirty="0"/>
              <a:t>Imprécision sur la correspondance indicateurs - présence de l'espèce. </a:t>
            </a:r>
          </a:p>
          <a:p>
            <a:endParaRPr lang="fr-FR" dirty="0"/>
          </a:p>
        </p:txBody>
      </p:sp>
      <p:sp>
        <p:nvSpPr>
          <p:cNvPr id="13" name="Espace réservé du numéro de diapositive 12">
            <a:extLst>
              <a:ext uri="{FF2B5EF4-FFF2-40B4-BE49-F238E27FC236}">
                <a16:creationId xmlns:a16="http://schemas.microsoft.com/office/drawing/2014/main" id="{1172363B-F867-4484-AB58-DE9FD4EE7BC9}"/>
              </a:ext>
            </a:extLst>
          </p:cNvPr>
          <p:cNvSpPr>
            <a:spLocks noGrp="1"/>
          </p:cNvSpPr>
          <p:nvPr>
            <p:ph type="sldNum" sz="quarter" idx="12"/>
          </p:nvPr>
        </p:nvSpPr>
        <p:spPr/>
        <p:txBody>
          <a:bodyPr/>
          <a:lstStyle/>
          <a:p>
            <a:fld id="{F6E0D31A-37B7-4D95-8E98-520E9C0A3122}" type="slidenum">
              <a:rPr lang="fr-FR" smtClean="0"/>
              <a:t>29</a:t>
            </a:fld>
            <a:endParaRPr lang="fr-FR" dirty="0"/>
          </a:p>
        </p:txBody>
      </p:sp>
      <p:sp>
        <p:nvSpPr>
          <p:cNvPr id="18" name="Titre 17">
            <a:extLst>
              <a:ext uri="{FF2B5EF4-FFF2-40B4-BE49-F238E27FC236}">
                <a16:creationId xmlns:a16="http://schemas.microsoft.com/office/drawing/2014/main" id="{939101A2-DC8C-4BFD-978B-264CAE5E24D3}"/>
              </a:ext>
            </a:extLst>
          </p:cNvPr>
          <p:cNvSpPr>
            <a:spLocks noGrp="1"/>
          </p:cNvSpPr>
          <p:nvPr>
            <p:ph type="title"/>
          </p:nvPr>
        </p:nvSpPr>
        <p:spPr/>
        <p:txBody>
          <a:bodyPr/>
          <a:lstStyle/>
          <a:p>
            <a:r>
              <a:rPr lang="fr-FR" dirty="0"/>
              <a:t>Les limites du modèle IKS</a:t>
            </a:r>
          </a:p>
        </p:txBody>
      </p:sp>
    </p:spTree>
    <p:extLst>
      <p:ext uri="{BB962C8B-B14F-4D97-AF65-F5344CB8AC3E}">
        <p14:creationId xmlns:p14="http://schemas.microsoft.com/office/powerpoint/2010/main" val="20262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6">
                                            <p:txEl>
                                              <p:pRg st="13" end="1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6">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EFBF2"/>
        </a:solidFill>
        <a:effectLst/>
      </p:bgPr>
    </p:bg>
    <p:spTree>
      <p:nvGrpSpPr>
        <p:cNvPr id="1" name=""/>
        <p:cNvGrpSpPr/>
        <p:nvPr/>
      </p:nvGrpSpPr>
      <p:grpSpPr>
        <a:xfrm>
          <a:off x="0" y="0"/>
          <a:ext cx="0" cy="0"/>
          <a:chOff x="0" y="0"/>
          <a:chExt cx="0" cy="0"/>
        </a:xfrm>
      </p:grpSpPr>
      <p:sp>
        <p:nvSpPr>
          <p:cNvPr id="16" name="Espace réservé du contenu 15">
            <a:extLst>
              <a:ext uri="{FF2B5EF4-FFF2-40B4-BE49-F238E27FC236}">
                <a16:creationId xmlns:a16="http://schemas.microsoft.com/office/drawing/2014/main" id="{310C4AEE-2BE4-4CBA-9436-75534997497A}"/>
              </a:ext>
            </a:extLst>
          </p:cNvPr>
          <p:cNvSpPr>
            <a:spLocks noGrp="1"/>
          </p:cNvSpPr>
          <p:nvPr>
            <p:ph idx="1"/>
          </p:nvPr>
        </p:nvSpPr>
        <p:spPr/>
        <p:txBody>
          <a:bodyPr/>
          <a:lstStyle/>
          <a:p>
            <a:r>
              <a:rPr lang="fr-FR" dirty="0"/>
              <a:t>IKS est un modèle de compatibilité climatique</a:t>
            </a:r>
          </a:p>
          <a:p>
            <a:endParaRPr lang="fr-FR" dirty="0"/>
          </a:p>
          <a:p>
            <a:pPr marL="0" indent="0">
              <a:buNone/>
            </a:pPr>
            <a:endParaRPr lang="fr-FR" dirty="0"/>
          </a:p>
          <a:p>
            <a:pPr lvl="1"/>
            <a:r>
              <a:rPr lang="fr-FR" dirty="0"/>
              <a:t>Mis au point par Hervé Le Bouler</a:t>
            </a:r>
          </a:p>
          <a:p>
            <a:pPr lvl="1"/>
            <a:endParaRPr lang="fr-FR" dirty="0"/>
          </a:p>
          <a:p>
            <a:pPr lvl="1"/>
            <a:endParaRPr lang="fr-FR" dirty="0"/>
          </a:p>
          <a:p>
            <a:pPr lvl="1"/>
            <a:endParaRPr lang="fr-FR" dirty="0"/>
          </a:p>
          <a:p>
            <a:pPr lvl="1"/>
            <a:r>
              <a:rPr lang="fr-FR" dirty="0"/>
              <a:t>Puis développé par le département RDI de l’ONF</a:t>
            </a:r>
          </a:p>
          <a:p>
            <a:pPr lvl="1"/>
            <a:endParaRPr lang="fr-FR" dirty="0"/>
          </a:p>
          <a:p>
            <a:pPr lvl="1"/>
            <a:endParaRPr lang="fr-FR" dirty="0"/>
          </a:p>
          <a:p>
            <a:pPr lvl="1"/>
            <a:endParaRPr lang="fr-FR" dirty="0"/>
          </a:p>
          <a:p>
            <a:pPr lvl="1"/>
            <a:r>
              <a:rPr lang="fr-FR" dirty="0"/>
              <a:t>Dans le cadre de projets financés par le RMT AFORCE et le </a:t>
            </a:r>
            <a:r>
              <a:rPr lang="fr-FR" dirty="0" err="1"/>
              <a:t>Labex</a:t>
            </a:r>
            <a:r>
              <a:rPr lang="fr-FR" dirty="0"/>
              <a:t> Arbre</a:t>
            </a:r>
          </a:p>
        </p:txBody>
      </p:sp>
      <p:sp>
        <p:nvSpPr>
          <p:cNvPr id="13" name="Espace réservé du numéro de diapositive 12">
            <a:extLst>
              <a:ext uri="{FF2B5EF4-FFF2-40B4-BE49-F238E27FC236}">
                <a16:creationId xmlns:a16="http://schemas.microsoft.com/office/drawing/2014/main" id="{1172363B-F867-4484-AB58-DE9FD4EE7BC9}"/>
              </a:ext>
            </a:extLst>
          </p:cNvPr>
          <p:cNvSpPr>
            <a:spLocks noGrp="1"/>
          </p:cNvSpPr>
          <p:nvPr>
            <p:ph type="sldNum" sz="quarter" idx="12"/>
          </p:nvPr>
        </p:nvSpPr>
        <p:spPr/>
        <p:txBody>
          <a:bodyPr/>
          <a:lstStyle/>
          <a:p>
            <a:fld id="{F6E0D31A-37B7-4D95-8E98-520E9C0A3122}" type="slidenum">
              <a:rPr lang="fr-FR" smtClean="0"/>
              <a:t>3</a:t>
            </a:fld>
            <a:endParaRPr lang="fr-FR"/>
          </a:p>
        </p:txBody>
      </p:sp>
      <p:sp>
        <p:nvSpPr>
          <p:cNvPr id="18" name="Titre 17">
            <a:extLst>
              <a:ext uri="{FF2B5EF4-FFF2-40B4-BE49-F238E27FC236}">
                <a16:creationId xmlns:a16="http://schemas.microsoft.com/office/drawing/2014/main" id="{939101A2-DC8C-4BFD-978B-264CAE5E24D3}"/>
              </a:ext>
            </a:extLst>
          </p:cNvPr>
          <p:cNvSpPr>
            <a:spLocks noGrp="1"/>
          </p:cNvSpPr>
          <p:nvPr>
            <p:ph type="title"/>
          </p:nvPr>
        </p:nvSpPr>
        <p:spPr/>
        <p:txBody>
          <a:bodyPr/>
          <a:lstStyle/>
          <a:p>
            <a:r>
              <a:rPr lang="fr-FR" dirty="0"/>
              <a:t>Introduction au modèle IKS</a:t>
            </a:r>
          </a:p>
        </p:txBody>
      </p:sp>
      <p:pic>
        <p:nvPicPr>
          <p:cNvPr id="4" name="Image 3">
            <a:extLst>
              <a:ext uri="{FF2B5EF4-FFF2-40B4-BE49-F238E27FC236}">
                <a16:creationId xmlns:a16="http://schemas.microsoft.com/office/drawing/2014/main" id="{B2AF46D5-88CC-4D96-9C6F-32AA2EDB154C}"/>
              </a:ext>
            </a:extLst>
          </p:cNvPr>
          <p:cNvPicPr>
            <a:picLocks noChangeAspect="1"/>
          </p:cNvPicPr>
          <p:nvPr/>
        </p:nvPicPr>
        <p:blipFill>
          <a:blip r:embed="rId2"/>
          <a:stretch>
            <a:fillRect/>
          </a:stretch>
        </p:blipFill>
        <p:spPr>
          <a:xfrm>
            <a:off x="5467349" y="1502847"/>
            <a:ext cx="1495425" cy="1495425"/>
          </a:xfrm>
          <a:prstGeom prst="rect">
            <a:avLst/>
          </a:prstGeom>
        </p:spPr>
      </p:pic>
    </p:spTree>
    <p:extLst>
      <p:ext uri="{BB962C8B-B14F-4D97-AF65-F5344CB8AC3E}">
        <p14:creationId xmlns:p14="http://schemas.microsoft.com/office/powerpoint/2010/main" val="2533235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EEFBF2"/>
        </a:solidFill>
        <a:effectLst/>
      </p:bgPr>
    </p:bg>
    <p:spTree>
      <p:nvGrpSpPr>
        <p:cNvPr id="1" name=""/>
        <p:cNvGrpSpPr/>
        <p:nvPr/>
      </p:nvGrpSpPr>
      <p:grpSpPr>
        <a:xfrm>
          <a:off x="0" y="0"/>
          <a:ext cx="0" cy="0"/>
          <a:chOff x="0" y="0"/>
          <a:chExt cx="0" cy="0"/>
        </a:xfrm>
      </p:grpSpPr>
      <p:sp>
        <p:nvSpPr>
          <p:cNvPr id="16" name="Espace réservé du contenu 15">
            <a:extLst>
              <a:ext uri="{FF2B5EF4-FFF2-40B4-BE49-F238E27FC236}">
                <a16:creationId xmlns:a16="http://schemas.microsoft.com/office/drawing/2014/main" id="{310C4AEE-2BE4-4CBA-9436-75534997497A}"/>
              </a:ext>
            </a:extLst>
          </p:cNvPr>
          <p:cNvSpPr>
            <a:spLocks noGrp="1"/>
          </p:cNvSpPr>
          <p:nvPr>
            <p:ph idx="1"/>
          </p:nvPr>
        </p:nvSpPr>
        <p:spPr/>
        <p:txBody>
          <a:bodyPr>
            <a:normAutofit/>
          </a:bodyPr>
          <a:lstStyle/>
          <a:p>
            <a:r>
              <a:rPr lang="fr-FR" dirty="0"/>
              <a:t>Un exemple extrême : essences ripicoles </a:t>
            </a:r>
          </a:p>
          <a:p>
            <a:pPr lvl="1"/>
            <a:endParaRPr lang="fr-FR" dirty="0"/>
          </a:p>
          <a:p>
            <a:pPr lvl="1"/>
            <a:r>
              <a:rPr lang="fr-FR" dirty="0"/>
              <a:t>RUM sous-estimée quasi-systématiquement </a:t>
            </a:r>
            <a:r>
              <a:rPr lang="fr-FR" dirty="0">
                <a:sym typeface="Wingdings" panose="05000000000000000000" pitchFamily="2" charset="2"/>
              </a:rPr>
              <a:t> </a:t>
            </a:r>
            <a:r>
              <a:rPr lang="fr-FR" dirty="0" err="1">
                <a:sym typeface="Wingdings" panose="05000000000000000000" pitchFamily="2" charset="2"/>
              </a:rPr>
              <a:t>DHYa</a:t>
            </a:r>
            <a:r>
              <a:rPr lang="fr-FR" dirty="0">
                <a:sym typeface="Wingdings" panose="05000000000000000000" pitchFamily="2" charset="2"/>
              </a:rPr>
              <a:t> max surestimé,</a:t>
            </a:r>
          </a:p>
          <a:p>
            <a:pPr lvl="1"/>
            <a:r>
              <a:rPr lang="fr-FR" dirty="0"/>
              <a:t>Raison de leur élimination dans la liste des essences </a:t>
            </a:r>
            <a:r>
              <a:rPr lang="fr-FR" dirty="0" err="1"/>
              <a:t>Climessences</a:t>
            </a:r>
            <a:r>
              <a:rPr lang="fr-FR" dirty="0"/>
              <a:t>. </a:t>
            </a:r>
          </a:p>
          <a:p>
            <a:endParaRPr lang="fr-FR" dirty="0"/>
          </a:p>
          <a:p>
            <a:r>
              <a:rPr lang="fr-FR" dirty="0"/>
              <a:t>Seuils calés de façon à n'inclure que 97,5 % des présences</a:t>
            </a:r>
          </a:p>
          <a:p>
            <a:pPr lvl="1"/>
            <a:endParaRPr lang="fr-FR" dirty="0"/>
          </a:p>
          <a:p>
            <a:pPr lvl="1"/>
            <a:r>
              <a:rPr lang="fr-FR" dirty="0"/>
              <a:t>Pour éliminer les valeurs les plus extrêmes, </a:t>
            </a:r>
          </a:p>
          <a:p>
            <a:pPr lvl="1"/>
            <a:r>
              <a:rPr lang="fr-FR" dirty="0"/>
              <a:t>Qui ont de bonnes chances de correspondre à des incohérences entre réalité de terrain et indicateurs calculés. </a:t>
            </a:r>
          </a:p>
          <a:p>
            <a:pPr lvl="1"/>
            <a:endParaRPr lang="fr-FR" dirty="0"/>
          </a:p>
          <a:p>
            <a:r>
              <a:rPr lang="fr-FR" dirty="0"/>
              <a:t>Pour visualiser l’incertitude sur ce seuil :</a:t>
            </a:r>
          </a:p>
          <a:p>
            <a:pPr lvl="1"/>
            <a:endParaRPr lang="fr-FR" dirty="0"/>
          </a:p>
          <a:p>
            <a:pPr lvl="1"/>
            <a:r>
              <a:rPr lang="fr-FR" dirty="0"/>
              <a:t>Les cartes disponibles en mode standard présentent les seuils 97,5 % et 99 %.</a:t>
            </a:r>
          </a:p>
        </p:txBody>
      </p:sp>
      <p:sp>
        <p:nvSpPr>
          <p:cNvPr id="13" name="Espace réservé du numéro de diapositive 12">
            <a:extLst>
              <a:ext uri="{FF2B5EF4-FFF2-40B4-BE49-F238E27FC236}">
                <a16:creationId xmlns:a16="http://schemas.microsoft.com/office/drawing/2014/main" id="{1172363B-F867-4484-AB58-DE9FD4EE7BC9}"/>
              </a:ext>
            </a:extLst>
          </p:cNvPr>
          <p:cNvSpPr>
            <a:spLocks noGrp="1"/>
          </p:cNvSpPr>
          <p:nvPr>
            <p:ph type="sldNum" sz="quarter" idx="12"/>
          </p:nvPr>
        </p:nvSpPr>
        <p:spPr/>
        <p:txBody>
          <a:bodyPr/>
          <a:lstStyle/>
          <a:p>
            <a:fld id="{F6E0D31A-37B7-4D95-8E98-520E9C0A3122}" type="slidenum">
              <a:rPr lang="fr-FR" smtClean="0"/>
              <a:t>30</a:t>
            </a:fld>
            <a:endParaRPr lang="fr-FR" dirty="0"/>
          </a:p>
        </p:txBody>
      </p:sp>
      <p:sp>
        <p:nvSpPr>
          <p:cNvPr id="18" name="Titre 17">
            <a:extLst>
              <a:ext uri="{FF2B5EF4-FFF2-40B4-BE49-F238E27FC236}">
                <a16:creationId xmlns:a16="http://schemas.microsoft.com/office/drawing/2014/main" id="{939101A2-DC8C-4BFD-978B-264CAE5E24D3}"/>
              </a:ext>
            </a:extLst>
          </p:cNvPr>
          <p:cNvSpPr>
            <a:spLocks noGrp="1"/>
          </p:cNvSpPr>
          <p:nvPr>
            <p:ph type="title"/>
          </p:nvPr>
        </p:nvSpPr>
        <p:spPr/>
        <p:txBody>
          <a:bodyPr/>
          <a:lstStyle/>
          <a:p>
            <a:r>
              <a:rPr lang="fr-FR" dirty="0"/>
              <a:t>Les limites du modèle IKS</a:t>
            </a:r>
          </a:p>
        </p:txBody>
      </p:sp>
    </p:spTree>
    <p:extLst>
      <p:ext uri="{BB962C8B-B14F-4D97-AF65-F5344CB8AC3E}">
        <p14:creationId xmlns:p14="http://schemas.microsoft.com/office/powerpoint/2010/main" val="2007633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EEFBF2"/>
        </a:solidFill>
        <a:effectLst/>
      </p:bgPr>
    </p:bg>
    <p:spTree>
      <p:nvGrpSpPr>
        <p:cNvPr id="1" name=""/>
        <p:cNvGrpSpPr/>
        <p:nvPr/>
      </p:nvGrpSpPr>
      <p:grpSpPr>
        <a:xfrm>
          <a:off x="0" y="0"/>
          <a:ext cx="0" cy="0"/>
          <a:chOff x="0" y="0"/>
          <a:chExt cx="0" cy="0"/>
        </a:xfrm>
      </p:grpSpPr>
      <p:sp>
        <p:nvSpPr>
          <p:cNvPr id="16" name="Espace réservé du contenu 15">
            <a:extLst>
              <a:ext uri="{FF2B5EF4-FFF2-40B4-BE49-F238E27FC236}">
                <a16:creationId xmlns:a16="http://schemas.microsoft.com/office/drawing/2014/main" id="{310C4AEE-2BE4-4CBA-9436-75534997497A}"/>
              </a:ext>
            </a:extLst>
          </p:cNvPr>
          <p:cNvSpPr>
            <a:spLocks noGrp="1"/>
          </p:cNvSpPr>
          <p:nvPr>
            <p:ph idx="1"/>
          </p:nvPr>
        </p:nvSpPr>
        <p:spPr/>
        <p:txBody>
          <a:bodyPr>
            <a:normAutofit/>
          </a:bodyPr>
          <a:lstStyle/>
          <a:p>
            <a:r>
              <a:rPr lang="fr-FR" dirty="0"/>
              <a:t>En résumé, dans les sorties </a:t>
            </a:r>
            <a:r>
              <a:rPr lang="fr-FR" dirty="0" err="1"/>
              <a:t>Climessences</a:t>
            </a:r>
            <a:r>
              <a:rPr lang="fr-FR" dirty="0"/>
              <a:t> :</a:t>
            </a:r>
          </a:p>
          <a:p>
            <a:pPr lvl="1"/>
            <a:endParaRPr lang="fr-FR" dirty="0"/>
          </a:p>
          <a:p>
            <a:pPr lvl="1"/>
            <a:r>
              <a:rPr lang="fr-FR" dirty="0"/>
              <a:t>IKS ne modélise que le climat</a:t>
            </a:r>
          </a:p>
          <a:p>
            <a:pPr lvl="2"/>
            <a:r>
              <a:rPr lang="fr-FR" dirty="0"/>
              <a:t>Il faut donc considérer en compléments tous les autres facteurs limitants, </a:t>
            </a:r>
          </a:p>
          <a:p>
            <a:pPr lvl="2"/>
            <a:r>
              <a:rPr lang="fr-FR" dirty="0"/>
              <a:t>Et en particulier les facteurs édaphiques, biotiques et abiotiques. </a:t>
            </a:r>
          </a:p>
          <a:p>
            <a:pPr lvl="1"/>
            <a:endParaRPr lang="fr-FR" dirty="0"/>
          </a:p>
          <a:p>
            <a:pPr lvl="1"/>
            <a:r>
              <a:rPr lang="fr-FR" dirty="0"/>
              <a:t>Il faut rester à une échelle d'analyse compatible avec la maille kilométrique</a:t>
            </a:r>
          </a:p>
          <a:p>
            <a:pPr lvl="2"/>
            <a:r>
              <a:rPr lang="fr-FR" dirty="0"/>
              <a:t>C'est à dire surtout pas à l'échelle de la parcelle, </a:t>
            </a:r>
          </a:p>
          <a:p>
            <a:pPr lvl="2"/>
            <a:r>
              <a:rPr lang="fr-FR" dirty="0"/>
              <a:t>Idéalement à l'échelle de massifs forestiers ou de la région forestière. </a:t>
            </a:r>
          </a:p>
          <a:p>
            <a:pPr lvl="2"/>
            <a:endParaRPr lang="fr-FR" dirty="0"/>
          </a:p>
          <a:p>
            <a:pPr lvl="1"/>
            <a:r>
              <a:rPr lang="fr-FR" dirty="0"/>
              <a:t>Ne pas interpréter trop littéralement les limites d'aire de compatibilité climatique,</a:t>
            </a:r>
          </a:p>
          <a:p>
            <a:pPr lvl="2"/>
            <a:r>
              <a:rPr lang="fr-FR" dirty="0"/>
              <a:t>Elles caractérisent plutôt le franchissement de certains niveaux de risques. </a:t>
            </a:r>
          </a:p>
          <a:p>
            <a:pPr lvl="2"/>
            <a:r>
              <a:rPr lang="fr-FR" dirty="0"/>
              <a:t>A l’échelle de l’ensemble de l’espèce observée en Europe. </a:t>
            </a:r>
          </a:p>
        </p:txBody>
      </p:sp>
      <p:sp>
        <p:nvSpPr>
          <p:cNvPr id="13" name="Espace réservé du numéro de diapositive 12">
            <a:extLst>
              <a:ext uri="{FF2B5EF4-FFF2-40B4-BE49-F238E27FC236}">
                <a16:creationId xmlns:a16="http://schemas.microsoft.com/office/drawing/2014/main" id="{1172363B-F867-4484-AB58-DE9FD4EE7BC9}"/>
              </a:ext>
            </a:extLst>
          </p:cNvPr>
          <p:cNvSpPr>
            <a:spLocks noGrp="1"/>
          </p:cNvSpPr>
          <p:nvPr>
            <p:ph type="sldNum" sz="quarter" idx="12"/>
          </p:nvPr>
        </p:nvSpPr>
        <p:spPr/>
        <p:txBody>
          <a:bodyPr/>
          <a:lstStyle/>
          <a:p>
            <a:fld id="{F6E0D31A-37B7-4D95-8E98-520E9C0A3122}" type="slidenum">
              <a:rPr lang="fr-FR" smtClean="0"/>
              <a:t>31</a:t>
            </a:fld>
            <a:endParaRPr lang="fr-FR" dirty="0"/>
          </a:p>
        </p:txBody>
      </p:sp>
      <p:sp>
        <p:nvSpPr>
          <p:cNvPr id="18" name="Titre 17">
            <a:extLst>
              <a:ext uri="{FF2B5EF4-FFF2-40B4-BE49-F238E27FC236}">
                <a16:creationId xmlns:a16="http://schemas.microsoft.com/office/drawing/2014/main" id="{939101A2-DC8C-4BFD-978B-264CAE5E24D3}"/>
              </a:ext>
            </a:extLst>
          </p:cNvPr>
          <p:cNvSpPr>
            <a:spLocks noGrp="1"/>
          </p:cNvSpPr>
          <p:nvPr>
            <p:ph type="title"/>
          </p:nvPr>
        </p:nvSpPr>
        <p:spPr/>
        <p:txBody>
          <a:bodyPr/>
          <a:lstStyle/>
          <a:p>
            <a:r>
              <a:rPr lang="fr-FR" dirty="0"/>
              <a:t>Les limites du modèle IKS</a:t>
            </a:r>
          </a:p>
        </p:txBody>
      </p:sp>
    </p:spTree>
    <p:extLst>
      <p:ext uri="{BB962C8B-B14F-4D97-AF65-F5344CB8AC3E}">
        <p14:creationId xmlns:p14="http://schemas.microsoft.com/office/powerpoint/2010/main" val="376651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CD7A021C-AE4C-40B5-A51E-30E7D3EC2E86}"/>
              </a:ext>
            </a:extLst>
          </p:cNvPr>
          <p:cNvSpPr>
            <a:spLocks noGrp="1"/>
          </p:cNvSpPr>
          <p:nvPr>
            <p:ph type="sldNum" sz="quarter" idx="12"/>
          </p:nvPr>
        </p:nvSpPr>
        <p:spPr/>
        <p:txBody>
          <a:bodyPr/>
          <a:lstStyle/>
          <a:p>
            <a:fld id="{F6E0D31A-37B7-4D95-8E98-520E9C0A3122}" type="slidenum">
              <a:rPr lang="fr-FR" smtClean="0"/>
              <a:t>32</a:t>
            </a:fld>
            <a:endParaRPr lang="fr-FR" dirty="0"/>
          </a:p>
        </p:txBody>
      </p:sp>
    </p:spTree>
    <p:extLst>
      <p:ext uri="{BB962C8B-B14F-4D97-AF65-F5344CB8AC3E}">
        <p14:creationId xmlns:p14="http://schemas.microsoft.com/office/powerpoint/2010/main" val="2160341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EFBF2"/>
        </a:solidFill>
        <a:effectLst/>
      </p:bgPr>
    </p:bg>
    <p:spTree>
      <p:nvGrpSpPr>
        <p:cNvPr id="1" name=""/>
        <p:cNvGrpSpPr/>
        <p:nvPr/>
      </p:nvGrpSpPr>
      <p:grpSpPr>
        <a:xfrm>
          <a:off x="0" y="0"/>
          <a:ext cx="0" cy="0"/>
          <a:chOff x="0" y="0"/>
          <a:chExt cx="0" cy="0"/>
        </a:xfrm>
      </p:grpSpPr>
      <p:sp>
        <p:nvSpPr>
          <p:cNvPr id="16" name="Espace réservé du contenu 15">
            <a:extLst>
              <a:ext uri="{FF2B5EF4-FFF2-40B4-BE49-F238E27FC236}">
                <a16:creationId xmlns:a16="http://schemas.microsoft.com/office/drawing/2014/main" id="{310C4AEE-2BE4-4CBA-9436-75534997497A}"/>
              </a:ext>
            </a:extLst>
          </p:cNvPr>
          <p:cNvSpPr>
            <a:spLocks noGrp="1"/>
          </p:cNvSpPr>
          <p:nvPr>
            <p:ph idx="1"/>
          </p:nvPr>
        </p:nvSpPr>
        <p:spPr/>
        <p:txBody>
          <a:bodyPr/>
          <a:lstStyle/>
          <a:p>
            <a:r>
              <a:rPr lang="fr-FR" dirty="0"/>
              <a:t>Modèle corrélatif par facteurs limitants indépendants</a:t>
            </a:r>
          </a:p>
          <a:p>
            <a:endParaRPr lang="fr-FR" dirty="0"/>
          </a:p>
          <a:p>
            <a:r>
              <a:rPr lang="fr-FR" dirty="0"/>
              <a:t>Basé sur une description du climat via 3 indicateurs</a:t>
            </a:r>
          </a:p>
          <a:p>
            <a:endParaRPr lang="fr-FR" dirty="0"/>
          </a:p>
          <a:p>
            <a:pPr lvl="1"/>
            <a:r>
              <a:rPr lang="fr-FR" dirty="0" err="1"/>
              <a:t>DHYa</a:t>
            </a:r>
            <a:r>
              <a:rPr lang="fr-FR" dirty="0"/>
              <a:t> : Déficit </a:t>
            </a:r>
            <a:r>
              <a:rPr lang="fr-FR" dirty="0" err="1"/>
              <a:t>HYdrique</a:t>
            </a:r>
            <a:r>
              <a:rPr lang="fr-FR" dirty="0"/>
              <a:t> annuel (anciennement SDEF)</a:t>
            </a:r>
          </a:p>
          <a:p>
            <a:pPr lvl="1"/>
            <a:endParaRPr lang="fr-FR" dirty="0"/>
          </a:p>
          <a:p>
            <a:pPr lvl="1"/>
            <a:r>
              <a:rPr lang="fr-FR" dirty="0" err="1"/>
              <a:t>TMIa</a:t>
            </a:r>
            <a:r>
              <a:rPr lang="fr-FR" dirty="0"/>
              <a:t> : Température </a:t>
            </a:r>
            <a:r>
              <a:rPr lang="fr-FR" dirty="0" err="1"/>
              <a:t>MInimale</a:t>
            </a:r>
            <a:r>
              <a:rPr lang="fr-FR" dirty="0"/>
              <a:t> annuelle (anciennement TMIA)</a:t>
            </a:r>
          </a:p>
          <a:p>
            <a:pPr lvl="1"/>
            <a:endParaRPr lang="fr-FR" dirty="0"/>
          </a:p>
          <a:p>
            <a:pPr lvl="1"/>
            <a:r>
              <a:rPr lang="fr-FR" dirty="0" err="1"/>
              <a:t>SDJa</a:t>
            </a:r>
            <a:r>
              <a:rPr lang="fr-FR" dirty="0"/>
              <a:t> : Somme des Degrés Jours annuelle (anciennement GDD)</a:t>
            </a:r>
          </a:p>
        </p:txBody>
      </p:sp>
      <p:sp>
        <p:nvSpPr>
          <p:cNvPr id="13" name="Espace réservé du numéro de diapositive 12">
            <a:extLst>
              <a:ext uri="{FF2B5EF4-FFF2-40B4-BE49-F238E27FC236}">
                <a16:creationId xmlns:a16="http://schemas.microsoft.com/office/drawing/2014/main" id="{1172363B-F867-4484-AB58-DE9FD4EE7BC9}"/>
              </a:ext>
            </a:extLst>
          </p:cNvPr>
          <p:cNvSpPr>
            <a:spLocks noGrp="1"/>
          </p:cNvSpPr>
          <p:nvPr>
            <p:ph type="sldNum" sz="quarter" idx="12"/>
          </p:nvPr>
        </p:nvSpPr>
        <p:spPr/>
        <p:txBody>
          <a:bodyPr/>
          <a:lstStyle/>
          <a:p>
            <a:fld id="{F6E0D31A-37B7-4D95-8E98-520E9C0A3122}" type="slidenum">
              <a:rPr lang="fr-FR" smtClean="0"/>
              <a:t>4</a:t>
            </a:fld>
            <a:endParaRPr lang="fr-FR"/>
          </a:p>
        </p:txBody>
      </p:sp>
      <p:sp>
        <p:nvSpPr>
          <p:cNvPr id="18" name="Titre 17">
            <a:extLst>
              <a:ext uri="{FF2B5EF4-FFF2-40B4-BE49-F238E27FC236}">
                <a16:creationId xmlns:a16="http://schemas.microsoft.com/office/drawing/2014/main" id="{939101A2-DC8C-4BFD-978B-264CAE5E24D3}"/>
              </a:ext>
            </a:extLst>
          </p:cNvPr>
          <p:cNvSpPr>
            <a:spLocks noGrp="1"/>
          </p:cNvSpPr>
          <p:nvPr>
            <p:ph type="title"/>
          </p:nvPr>
        </p:nvSpPr>
        <p:spPr/>
        <p:txBody>
          <a:bodyPr/>
          <a:lstStyle/>
          <a:p>
            <a:r>
              <a:rPr lang="fr-FR" dirty="0"/>
              <a:t>Introduction au modèle IKS</a:t>
            </a:r>
          </a:p>
        </p:txBody>
      </p:sp>
    </p:spTree>
    <p:extLst>
      <p:ext uri="{BB962C8B-B14F-4D97-AF65-F5344CB8AC3E}">
        <p14:creationId xmlns:p14="http://schemas.microsoft.com/office/powerpoint/2010/main" val="2696383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EFBF2"/>
        </a:solidFill>
        <a:effectLst/>
      </p:bgPr>
    </p:bg>
    <p:spTree>
      <p:nvGrpSpPr>
        <p:cNvPr id="1" name=""/>
        <p:cNvGrpSpPr/>
        <p:nvPr/>
      </p:nvGrpSpPr>
      <p:grpSpPr>
        <a:xfrm>
          <a:off x="0" y="0"/>
          <a:ext cx="0" cy="0"/>
          <a:chOff x="0" y="0"/>
          <a:chExt cx="0" cy="0"/>
        </a:xfrm>
      </p:grpSpPr>
      <p:sp>
        <p:nvSpPr>
          <p:cNvPr id="16" name="Espace réservé du contenu 15">
            <a:extLst>
              <a:ext uri="{FF2B5EF4-FFF2-40B4-BE49-F238E27FC236}">
                <a16:creationId xmlns:a16="http://schemas.microsoft.com/office/drawing/2014/main" id="{310C4AEE-2BE4-4CBA-9436-75534997497A}"/>
              </a:ext>
            </a:extLst>
          </p:cNvPr>
          <p:cNvSpPr>
            <a:spLocks noGrp="1"/>
          </p:cNvSpPr>
          <p:nvPr>
            <p:ph idx="1"/>
          </p:nvPr>
        </p:nvSpPr>
        <p:spPr/>
        <p:txBody>
          <a:bodyPr/>
          <a:lstStyle/>
          <a:p>
            <a:r>
              <a:rPr lang="fr-FR" dirty="0"/>
              <a:t>Indicateurs calculés à partir de normales mensuelles </a:t>
            </a:r>
            <a:r>
              <a:rPr lang="fr-FR" dirty="0" err="1"/>
              <a:t>vingtenaires</a:t>
            </a:r>
            <a:endParaRPr lang="fr-FR" dirty="0"/>
          </a:p>
          <a:p>
            <a:pPr lvl="1"/>
            <a:endParaRPr lang="fr-FR" dirty="0"/>
          </a:p>
          <a:p>
            <a:pPr lvl="1"/>
            <a:r>
              <a:rPr lang="fr-FR" dirty="0" err="1"/>
              <a:t>Tmin</a:t>
            </a:r>
            <a:r>
              <a:rPr lang="fr-FR" dirty="0"/>
              <a:t> : températures minimales mensuelles (en °C)</a:t>
            </a:r>
          </a:p>
          <a:p>
            <a:pPr lvl="1"/>
            <a:r>
              <a:rPr lang="fr-FR" dirty="0" err="1"/>
              <a:t>Tmoy</a:t>
            </a:r>
            <a:r>
              <a:rPr lang="fr-FR" dirty="0"/>
              <a:t> : températures moyennes mensuelles (en °C)</a:t>
            </a:r>
          </a:p>
          <a:p>
            <a:pPr lvl="1"/>
            <a:r>
              <a:rPr lang="fr-FR" dirty="0"/>
              <a:t>Tmax : températures maximales mensuelles (en °C)</a:t>
            </a:r>
          </a:p>
          <a:p>
            <a:pPr lvl="1"/>
            <a:r>
              <a:rPr lang="fr-FR" dirty="0" err="1"/>
              <a:t>Prec</a:t>
            </a:r>
            <a:r>
              <a:rPr lang="fr-FR" dirty="0"/>
              <a:t> : précipitations mensuelles (en mm)</a:t>
            </a:r>
          </a:p>
          <a:p>
            <a:pPr lvl="1"/>
            <a:endParaRPr lang="fr-FR" dirty="0"/>
          </a:p>
          <a:p>
            <a:pPr marL="457200" lvl="1" indent="0">
              <a:buNone/>
            </a:pPr>
            <a:r>
              <a:rPr lang="fr-FR" dirty="0"/>
              <a:t>+ Réserve Utile Maximale (en mm)</a:t>
            </a:r>
          </a:p>
          <a:p>
            <a:pPr lvl="1"/>
            <a:endParaRPr lang="fr-FR" dirty="0"/>
          </a:p>
          <a:p>
            <a:endParaRPr lang="fr-FR" dirty="0"/>
          </a:p>
        </p:txBody>
      </p:sp>
      <p:sp>
        <p:nvSpPr>
          <p:cNvPr id="13" name="Espace réservé du numéro de diapositive 12">
            <a:extLst>
              <a:ext uri="{FF2B5EF4-FFF2-40B4-BE49-F238E27FC236}">
                <a16:creationId xmlns:a16="http://schemas.microsoft.com/office/drawing/2014/main" id="{1172363B-F867-4484-AB58-DE9FD4EE7BC9}"/>
              </a:ext>
            </a:extLst>
          </p:cNvPr>
          <p:cNvSpPr>
            <a:spLocks noGrp="1"/>
          </p:cNvSpPr>
          <p:nvPr>
            <p:ph type="sldNum" sz="quarter" idx="12"/>
          </p:nvPr>
        </p:nvSpPr>
        <p:spPr/>
        <p:txBody>
          <a:bodyPr/>
          <a:lstStyle/>
          <a:p>
            <a:fld id="{F6E0D31A-37B7-4D95-8E98-520E9C0A3122}" type="slidenum">
              <a:rPr lang="fr-FR" smtClean="0"/>
              <a:t>5</a:t>
            </a:fld>
            <a:endParaRPr lang="fr-FR"/>
          </a:p>
        </p:txBody>
      </p:sp>
      <p:sp>
        <p:nvSpPr>
          <p:cNvPr id="18" name="Titre 17">
            <a:extLst>
              <a:ext uri="{FF2B5EF4-FFF2-40B4-BE49-F238E27FC236}">
                <a16:creationId xmlns:a16="http://schemas.microsoft.com/office/drawing/2014/main" id="{939101A2-DC8C-4BFD-978B-264CAE5E24D3}"/>
              </a:ext>
            </a:extLst>
          </p:cNvPr>
          <p:cNvSpPr>
            <a:spLocks noGrp="1"/>
          </p:cNvSpPr>
          <p:nvPr>
            <p:ph type="title"/>
          </p:nvPr>
        </p:nvSpPr>
        <p:spPr/>
        <p:txBody>
          <a:bodyPr/>
          <a:lstStyle/>
          <a:p>
            <a:r>
              <a:rPr lang="fr-FR" dirty="0"/>
              <a:t>Introduction au modèle IKS</a:t>
            </a:r>
          </a:p>
        </p:txBody>
      </p:sp>
    </p:spTree>
    <p:extLst>
      <p:ext uri="{BB962C8B-B14F-4D97-AF65-F5344CB8AC3E}">
        <p14:creationId xmlns:p14="http://schemas.microsoft.com/office/powerpoint/2010/main" val="2320119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EFBF2"/>
        </a:solidFill>
        <a:effectLst/>
      </p:bgPr>
    </p:bg>
    <p:spTree>
      <p:nvGrpSpPr>
        <p:cNvPr id="1" name=""/>
        <p:cNvGrpSpPr/>
        <p:nvPr/>
      </p:nvGrpSpPr>
      <p:grpSpPr>
        <a:xfrm>
          <a:off x="0" y="0"/>
          <a:ext cx="0" cy="0"/>
          <a:chOff x="0" y="0"/>
          <a:chExt cx="0" cy="0"/>
        </a:xfrm>
      </p:grpSpPr>
      <p:sp>
        <p:nvSpPr>
          <p:cNvPr id="16" name="Espace réservé du contenu 15">
            <a:extLst>
              <a:ext uri="{FF2B5EF4-FFF2-40B4-BE49-F238E27FC236}">
                <a16:creationId xmlns:a16="http://schemas.microsoft.com/office/drawing/2014/main" id="{310C4AEE-2BE4-4CBA-9436-75534997497A}"/>
              </a:ext>
            </a:extLst>
          </p:cNvPr>
          <p:cNvSpPr>
            <a:spLocks noGrp="1"/>
          </p:cNvSpPr>
          <p:nvPr>
            <p:ph idx="1"/>
          </p:nvPr>
        </p:nvSpPr>
        <p:spPr/>
        <p:txBody>
          <a:bodyPr/>
          <a:lstStyle/>
          <a:p>
            <a:r>
              <a:rPr lang="fr-FR" dirty="0"/>
              <a:t>Les données climatiques sont issues du site CHELSA</a:t>
            </a:r>
          </a:p>
          <a:p>
            <a:pPr lvl="1"/>
            <a:r>
              <a:rPr lang="fr-FR" dirty="0"/>
              <a:t>https://chelsa-climate.org</a:t>
            </a:r>
          </a:p>
          <a:p>
            <a:pPr lvl="1"/>
            <a:r>
              <a:rPr lang="fr-FR" dirty="0"/>
              <a:t>Résolution d’un kilomètre</a:t>
            </a:r>
          </a:p>
          <a:p>
            <a:pPr lvl="1"/>
            <a:r>
              <a:rPr lang="fr-FR" dirty="0"/>
              <a:t>Pour l’actuel (référence 1979-2013)</a:t>
            </a:r>
          </a:p>
          <a:p>
            <a:pPr lvl="1"/>
            <a:r>
              <a:rPr lang="fr-FR" dirty="0"/>
              <a:t>Et différents scénarios futurs du GIEC </a:t>
            </a:r>
          </a:p>
          <a:p>
            <a:pPr lvl="2"/>
            <a:r>
              <a:rPr lang="fr-FR" dirty="0"/>
              <a:t>Aux horizons 2050 (2041-2060) et 2070 (2061-2080)</a:t>
            </a:r>
          </a:p>
          <a:p>
            <a:pPr lvl="2"/>
            <a:r>
              <a:rPr lang="fr-FR" dirty="0"/>
              <a:t>RCP 4.5 et 8.5</a:t>
            </a:r>
          </a:p>
          <a:p>
            <a:pPr lvl="2"/>
            <a:r>
              <a:rPr lang="fr-FR" dirty="0"/>
              <a:t>Sélection de 18 modèles représentatifs</a:t>
            </a:r>
          </a:p>
          <a:p>
            <a:endParaRPr lang="fr-FR" dirty="0"/>
          </a:p>
          <a:p>
            <a:r>
              <a:rPr lang="fr-FR" dirty="0"/>
              <a:t>Sélection de 18 modèles selon la méthode de Sanderson et al. 2015</a:t>
            </a:r>
          </a:p>
          <a:p>
            <a:pPr lvl="1"/>
            <a:r>
              <a:rPr lang="fr-FR" dirty="0"/>
              <a:t>Pour chacun calcul du </a:t>
            </a:r>
            <a:r>
              <a:rPr lang="fr-FR" dirty="0" err="1"/>
              <a:t>DHYa</a:t>
            </a:r>
            <a:r>
              <a:rPr lang="fr-FR" dirty="0"/>
              <a:t> moyen pour la France, horizon 2070, RCP 8.5</a:t>
            </a:r>
          </a:p>
          <a:p>
            <a:endParaRPr lang="fr-FR" dirty="0"/>
          </a:p>
          <a:p>
            <a:r>
              <a:rPr lang="fr-FR" dirty="0"/>
              <a:t>On conserve :</a:t>
            </a:r>
          </a:p>
          <a:p>
            <a:pPr lvl="1"/>
            <a:r>
              <a:rPr lang="fr-FR" dirty="0"/>
              <a:t>Le plus optimiste : CNRM-CM5 (modèle de Météo-France)</a:t>
            </a:r>
          </a:p>
          <a:p>
            <a:pPr lvl="1"/>
            <a:r>
              <a:rPr lang="fr-FR" dirty="0"/>
              <a:t>Le plus pessimiste : HADGEM2-CC (modèle du Hadley Center, Royaume-Uni)</a:t>
            </a:r>
          </a:p>
          <a:p>
            <a:pPr lvl="1"/>
            <a:r>
              <a:rPr lang="fr-FR" dirty="0"/>
              <a:t>La moyenne des 18 modèles (sur les données de base avant calculs des indicateurs)</a:t>
            </a:r>
          </a:p>
          <a:p>
            <a:pPr lvl="1"/>
            <a:endParaRPr lang="fr-FR" dirty="0"/>
          </a:p>
        </p:txBody>
      </p:sp>
      <p:sp>
        <p:nvSpPr>
          <p:cNvPr id="13" name="Espace réservé du numéro de diapositive 12">
            <a:extLst>
              <a:ext uri="{FF2B5EF4-FFF2-40B4-BE49-F238E27FC236}">
                <a16:creationId xmlns:a16="http://schemas.microsoft.com/office/drawing/2014/main" id="{1172363B-F867-4484-AB58-DE9FD4EE7BC9}"/>
              </a:ext>
            </a:extLst>
          </p:cNvPr>
          <p:cNvSpPr>
            <a:spLocks noGrp="1"/>
          </p:cNvSpPr>
          <p:nvPr>
            <p:ph type="sldNum" sz="quarter" idx="12"/>
          </p:nvPr>
        </p:nvSpPr>
        <p:spPr/>
        <p:txBody>
          <a:bodyPr/>
          <a:lstStyle/>
          <a:p>
            <a:fld id="{F6E0D31A-37B7-4D95-8E98-520E9C0A3122}" type="slidenum">
              <a:rPr lang="fr-FR" smtClean="0"/>
              <a:t>6</a:t>
            </a:fld>
            <a:endParaRPr lang="fr-FR"/>
          </a:p>
        </p:txBody>
      </p:sp>
      <p:sp>
        <p:nvSpPr>
          <p:cNvPr id="18" name="Titre 17">
            <a:extLst>
              <a:ext uri="{FF2B5EF4-FFF2-40B4-BE49-F238E27FC236}">
                <a16:creationId xmlns:a16="http://schemas.microsoft.com/office/drawing/2014/main" id="{939101A2-DC8C-4BFD-978B-264CAE5E24D3}"/>
              </a:ext>
            </a:extLst>
          </p:cNvPr>
          <p:cNvSpPr>
            <a:spLocks noGrp="1"/>
          </p:cNvSpPr>
          <p:nvPr>
            <p:ph type="title"/>
          </p:nvPr>
        </p:nvSpPr>
        <p:spPr/>
        <p:txBody>
          <a:bodyPr/>
          <a:lstStyle/>
          <a:p>
            <a:r>
              <a:rPr lang="fr-FR" dirty="0"/>
              <a:t>Introduction au modèle IKS</a:t>
            </a:r>
          </a:p>
        </p:txBody>
      </p:sp>
    </p:spTree>
    <p:extLst>
      <p:ext uri="{BB962C8B-B14F-4D97-AF65-F5344CB8AC3E}">
        <p14:creationId xmlns:p14="http://schemas.microsoft.com/office/powerpoint/2010/main" val="1631503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6">
                                            <p:txEl>
                                              <p:pRg st="13" end="1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6">
                                            <p:txEl>
                                              <p:pRg st="14" end="14"/>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6">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EFBF2"/>
        </a:solidFill>
        <a:effectLst/>
      </p:bgPr>
    </p:bg>
    <p:spTree>
      <p:nvGrpSpPr>
        <p:cNvPr id="1" name=""/>
        <p:cNvGrpSpPr/>
        <p:nvPr/>
      </p:nvGrpSpPr>
      <p:grpSpPr>
        <a:xfrm>
          <a:off x="0" y="0"/>
          <a:ext cx="0" cy="0"/>
          <a:chOff x="0" y="0"/>
          <a:chExt cx="0" cy="0"/>
        </a:xfrm>
      </p:grpSpPr>
      <p:sp>
        <p:nvSpPr>
          <p:cNvPr id="16" name="Espace réservé du contenu 15">
            <a:extLst>
              <a:ext uri="{FF2B5EF4-FFF2-40B4-BE49-F238E27FC236}">
                <a16:creationId xmlns:a16="http://schemas.microsoft.com/office/drawing/2014/main" id="{310C4AEE-2BE4-4CBA-9436-75534997497A}"/>
              </a:ext>
            </a:extLst>
          </p:cNvPr>
          <p:cNvSpPr>
            <a:spLocks noGrp="1"/>
          </p:cNvSpPr>
          <p:nvPr>
            <p:ph idx="1"/>
          </p:nvPr>
        </p:nvSpPr>
        <p:spPr/>
        <p:txBody>
          <a:bodyPr/>
          <a:lstStyle/>
          <a:p>
            <a:r>
              <a:rPr lang="fr-FR" dirty="0"/>
              <a:t>Cela donne 6 scénarios futurs</a:t>
            </a:r>
          </a:p>
          <a:p>
            <a:pPr lvl="1"/>
            <a:endParaRPr lang="fr-FR" dirty="0"/>
          </a:p>
          <a:p>
            <a:pPr lvl="1"/>
            <a:r>
              <a:rPr lang="fr-FR" dirty="0"/>
              <a:t>2 RCP x 3 modèles</a:t>
            </a:r>
          </a:p>
          <a:p>
            <a:endParaRPr lang="fr-FR" dirty="0"/>
          </a:p>
          <a:p>
            <a:endParaRPr lang="fr-FR" dirty="0"/>
          </a:p>
          <a:p>
            <a:endParaRPr lang="fr-FR" dirty="0"/>
          </a:p>
          <a:p>
            <a:r>
              <a:rPr lang="fr-FR" dirty="0"/>
              <a:t>Pour le mode standard on conserve uniquement:</a:t>
            </a:r>
          </a:p>
          <a:p>
            <a:pPr lvl="1"/>
            <a:endParaRPr lang="fr-FR" dirty="0"/>
          </a:p>
          <a:p>
            <a:pPr lvl="1"/>
            <a:r>
              <a:rPr lang="fr-FR" dirty="0"/>
              <a:t>RCP 4.5, moyenne des modèles</a:t>
            </a:r>
          </a:p>
          <a:p>
            <a:pPr lvl="1"/>
            <a:endParaRPr lang="fr-FR" dirty="0"/>
          </a:p>
          <a:p>
            <a:pPr lvl="1"/>
            <a:r>
              <a:rPr lang="fr-FR" dirty="0"/>
              <a:t>RCP 8.5, moyenne des modèles</a:t>
            </a:r>
          </a:p>
          <a:p>
            <a:pPr lvl="1"/>
            <a:endParaRPr lang="fr-FR" dirty="0"/>
          </a:p>
          <a:p>
            <a:pPr lvl="1"/>
            <a:r>
              <a:rPr lang="fr-FR" dirty="0"/>
              <a:t>RCP 8.5, scénario pessimiste </a:t>
            </a:r>
          </a:p>
          <a:p>
            <a:pPr lvl="1"/>
            <a:endParaRPr lang="fr-FR" dirty="0"/>
          </a:p>
        </p:txBody>
      </p:sp>
      <p:sp>
        <p:nvSpPr>
          <p:cNvPr id="13" name="Espace réservé du numéro de diapositive 12">
            <a:extLst>
              <a:ext uri="{FF2B5EF4-FFF2-40B4-BE49-F238E27FC236}">
                <a16:creationId xmlns:a16="http://schemas.microsoft.com/office/drawing/2014/main" id="{1172363B-F867-4484-AB58-DE9FD4EE7BC9}"/>
              </a:ext>
            </a:extLst>
          </p:cNvPr>
          <p:cNvSpPr>
            <a:spLocks noGrp="1"/>
          </p:cNvSpPr>
          <p:nvPr>
            <p:ph type="sldNum" sz="quarter" idx="12"/>
          </p:nvPr>
        </p:nvSpPr>
        <p:spPr/>
        <p:txBody>
          <a:bodyPr/>
          <a:lstStyle/>
          <a:p>
            <a:fld id="{F6E0D31A-37B7-4D95-8E98-520E9C0A3122}" type="slidenum">
              <a:rPr lang="fr-FR" smtClean="0"/>
              <a:t>7</a:t>
            </a:fld>
            <a:endParaRPr lang="fr-FR"/>
          </a:p>
        </p:txBody>
      </p:sp>
      <p:sp>
        <p:nvSpPr>
          <p:cNvPr id="18" name="Titre 17">
            <a:extLst>
              <a:ext uri="{FF2B5EF4-FFF2-40B4-BE49-F238E27FC236}">
                <a16:creationId xmlns:a16="http://schemas.microsoft.com/office/drawing/2014/main" id="{939101A2-DC8C-4BFD-978B-264CAE5E24D3}"/>
              </a:ext>
            </a:extLst>
          </p:cNvPr>
          <p:cNvSpPr>
            <a:spLocks noGrp="1"/>
          </p:cNvSpPr>
          <p:nvPr>
            <p:ph type="title"/>
          </p:nvPr>
        </p:nvSpPr>
        <p:spPr/>
        <p:txBody>
          <a:bodyPr/>
          <a:lstStyle/>
          <a:p>
            <a:r>
              <a:rPr lang="fr-FR" dirty="0"/>
              <a:t>Introduction au modèle IKS</a:t>
            </a:r>
          </a:p>
        </p:txBody>
      </p:sp>
    </p:spTree>
    <p:extLst>
      <p:ext uri="{BB962C8B-B14F-4D97-AF65-F5344CB8AC3E}">
        <p14:creationId xmlns:p14="http://schemas.microsoft.com/office/powerpoint/2010/main" val="2137341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EEFBF2"/>
        </a:solidFill>
        <a:effectLst/>
      </p:bgPr>
    </p:bg>
    <p:spTree>
      <p:nvGrpSpPr>
        <p:cNvPr id="1" name=""/>
        <p:cNvGrpSpPr/>
        <p:nvPr/>
      </p:nvGrpSpPr>
      <p:grpSpPr>
        <a:xfrm>
          <a:off x="0" y="0"/>
          <a:ext cx="0" cy="0"/>
          <a:chOff x="0" y="0"/>
          <a:chExt cx="0" cy="0"/>
        </a:xfrm>
      </p:grpSpPr>
      <p:sp>
        <p:nvSpPr>
          <p:cNvPr id="16" name="Espace réservé du contenu 15">
            <a:extLst>
              <a:ext uri="{FF2B5EF4-FFF2-40B4-BE49-F238E27FC236}">
                <a16:creationId xmlns:a16="http://schemas.microsoft.com/office/drawing/2014/main" id="{310C4AEE-2BE4-4CBA-9436-75534997497A}"/>
              </a:ext>
            </a:extLst>
          </p:cNvPr>
          <p:cNvSpPr>
            <a:spLocks noGrp="1"/>
          </p:cNvSpPr>
          <p:nvPr>
            <p:ph idx="1"/>
          </p:nvPr>
        </p:nvSpPr>
        <p:spPr/>
        <p:txBody>
          <a:bodyPr/>
          <a:lstStyle/>
          <a:p>
            <a:r>
              <a:rPr lang="fr-FR" dirty="0"/>
              <a:t>L’incertitude liée à la RCP : </a:t>
            </a:r>
            <a:r>
              <a:rPr lang="fr-FR" dirty="0" err="1"/>
              <a:t>Representative</a:t>
            </a:r>
            <a:r>
              <a:rPr lang="fr-FR" dirty="0"/>
              <a:t> Concentration </a:t>
            </a:r>
            <a:r>
              <a:rPr lang="fr-FR" dirty="0" err="1"/>
              <a:t>Pathways</a:t>
            </a:r>
            <a:endParaRPr lang="fr-FR" dirty="0"/>
          </a:p>
          <a:p>
            <a:pPr lvl="1"/>
            <a:r>
              <a:rPr lang="fr-FR" dirty="0"/>
              <a:t>Augmentation du forçage radiatif en watts par mètre carré</a:t>
            </a:r>
          </a:p>
          <a:p>
            <a:pPr lvl="1"/>
            <a:endParaRPr lang="fr-FR" dirty="0"/>
          </a:p>
        </p:txBody>
      </p:sp>
      <p:sp>
        <p:nvSpPr>
          <p:cNvPr id="13" name="Espace réservé du numéro de diapositive 12">
            <a:extLst>
              <a:ext uri="{FF2B5EF4-FFF2-40B4-BE49-F238E27FC236}">
                <a16:creationId xmlns:a16="http://schemas.microsoft.com/office/drawing/2014/main" id="{1172363B-F867-4484-AB58-DE9FD4EE7BC9}"/>
              </a:ext>
            </a:extLst>
          </p:cNvPr>
          <p:cNvSpPr>
            <a:spLocks noGrp="1"/>
          </p:cNvSpPr>
          <p:nvPr>
            <p:ph type="sldNum" sz="quarter" idx="12"/>
          </p:nvPr>
        </p:nvSpPr>
        <p:spPr/>
        <p:txBody>
          <a:bodyPr/>
          <a:lstStyle/>
          <a:p>
            <a:fld id="{F6E0D31A-37B7-4D95-8E98-520E9C0A3122}" type="slidenum">
              <a:rPr lang="fr-FR" smtClean="0"/>
              <a:t>8</a:t>
            </a:fld>
            <a:endParaRPr lang="fr-FR"/>
          </a:p>
        </p:txBody>
      </p:sp>
      <p:sp>
        <p:nvSpPr>
          <p:cNvPr id="18" name="Titre 17">
            <a:extLst>
              <a:ext uri="{FF2B5EF4-FFF2-40B4-BE49-F238E27FC236}">
                <a16:creationId xmlns:a16="http://schemas.microsoft.com/office/drawing/2014/main" id="{939101A2-DC8C-4BFD-978B-264CAE5E24D3}"/>
              </a:ext>
            </a:extLst>
          </p:cNvPr>
          <p:cNvSpPr>
            <a:spLocks noGrp="1"/>
          </p:cNvSpPr>
          <p:nvPr>
            <p:ph type="title"/>
          </p:nvPr>
        </p:nvSpPr>
        <p:spPr/>
        <p:txBody>
          <a:bodyPr/>
          <a:lstStyle/>
          <a:p>
            <a:r>
              <a:rPr lang="fr-FR" dirty="0"/>
              <a:t>Introduction au modèle IKS</a:t>
            </a:r>
          </a:p>
        </p:txBody>
      </p:sp>
      <p:grpSp>
        <p:nvGrpSpPr>
          <p:cNvPr id="5" name="Groupe 4">
            <a:extLst>
              <a:ext uri="{FF2B5EF4-FFF2-40B4-BE49-F238E27FC236}">
                <a16:creationId xmlns:a16="http://schemas.microsoft.com/office/drawing/2014/main" id="{32E65D18-A4BB-43E6-A1E8-A460AC04FE1F}"/>
              </a:ext>
            </a:extLst>
          </p:cNvPr>
          <p:cNvGrpSpPr/>
          <p:nvPr/>
        </p:nvGrpSpPr>
        <p:grpSpPr>
          <a:xfrm>
            <a:off x="2289186" y="1679947"/>
            <a:ext cx="7613628" cy="5190557"/>
            <a:chOff x="1570164" y="243623"/>
            <a:chExt cx="9334243" cy="6363580"/>
          </a:xfrm>
        </p:grpSpPr>
        <p:grpSp>
          <p:nvGrpSpPr>
            <p:cNvPr id="6" name="Groupe 5">
              <a:extLst>
                <a:ext uri="{FF2B5EF4-FFF2-40B4-BE49-F238E27FC236}">
                  <a16:creationId xmlns:a16="http://schemas.microsoft.com/office/drawing/2014/main" id="{39BC6428-E7E8-4C17-AAA4-AA5C6F36EB12}"/>
                </a:ext>
              </a:extLst>
            </p:cNvPr>
            <p:cNvGrpSpPr/>
            <p:nvPr/>
          </p:nvGrpSpPr>
          <p:grpSpPr>
            <a:xfrm>
              <a:off x="2348917" y="687897"/>
              <a:ext cx="7524925" cy="5321573"/>
              <a:chOff x="2348917" y="293615"/>
              <a:chExt cx="7524925" cy="5268286"/>
            </a:xfrm>
          </p:grpSpPr>
          <p:cxnSp>
            <p:nvCxnSpPr>
              <p:cNvPr id="48" name="Connecteur droit 47">
                <a:extLst>
                  <a:ext uri="{FF2B5EF4-FFF2-40B4-BE49-F238E27FC236}">
                    <a16:creationId xmlns:a16="http://schemas.microsoft.com/office/drawing/2014/main" id="{DB8D40E1-0FA5-4DC3-96B7-B1DAEACC7F37}"/>
                  </a:ext>
                </a:extLst>
              </p:cNvPr>
              <p:cNvCxnSpPr/>
              <p:nvPr/>
            </p:nvCxnSpPr>
            <p:spPr>
              <a:xfrm>
                <a:off x="2348917" y="293615"/>
                <a:ext cx="0" cy="5268286"/>
              </a:xfrm>
              <a:prstGeom prst="line">
                <a:avLst/>
              </a:prstGeom>
              <a:ln w="19050">
                <a:solidFill>
                  <a:srgbClr val="324055"/>
                </a:solidFill>
              </a:ln>
            </p:spPr>
            <p:style>
              <a:lnRef idx="1">
                <a:schemeClr val="accent1"/>
              </a:lnRef>
              <a:fillRef idx="0">
                <a:schemeClr val="accent1"/>
              </a:fillRef>
              <a:effectRef idx="0">
                <a:schemeClr val="accent1"/>
              </a:effectRef>
              <a:fontRef idx="minor">
                <a:schemeClr val="tx1"/>
              </a:fontRef>
            </p:style>
          </p:cxnSp>
          <p:cxnSp>
            <p:nvCxnSpPr>
              <p:cNvPr id="49" name="Connecteur droit 48">
                <a:extLst>
                  <a:ext uri="{FF2B5EF4-FFF2-40B4-BE49-F238E27FC236}">
                    <a16:creationId xmlns:a16="http://schemas.microsoft.com/office/drawing/2014/main" id="{7B67CB46-51A2-423F-B394-A10074CF1FD2}"/>
                  </a:ext>
                </a:extLst>
              </p:cNvPr>
              <p:cNvCxnSpPr/>
              <p:nvPr/>
            </p:nvCxnSpPr>
            <p:spPr>
              <a:xfrm>
                <a:off x="3289533" y="293615"/>
                <a:ext cx="0" cy="5268286"/>
              </a:xfrm>
              <a:prstGeom prst="line">
                <a:avLst/>
              </a:prstGeom>
              <a:ln>
                <a:solidFill>
                  <a:srgbClr val="324055"/>
                </a:solidFill>
                <a:prstDash val="dash"/>
              </a:ln>
            </p:spPr>
            <p:style>
              <a:lnRef idx="1">
                <a:schemeClr val="accent1"/>
              </a:lnRef>
              <a:fillRef idx="0">
                <a:schemeClr val="accent1"/>
              </a:fillRef>
              <a:effectRef idx="0">
                <a:schemeClr val="accent1"/>
              </a:effectRef>
              <a:fontRef idx="minor">
                <a:schemeClr val="tx1"/>
              </a:fontRef>
            </p:style>
          </p:cxnSp>
          <p:cxnSp>
            <p:nvCxnSpPr>
              <p:cNvPr id="50" name="Connecteur droit 49">
                <a:extLst>
                  <a:ext uri="{FF2B5EF4-FFF2-40B4-BE49-F238E27FC236}">
                    <a16:creationId xmlns:a16="http://schemas.microsoft.com/office/drawing/2014/main" id="{C729D7C4-DC84-4AA2-B2E7-E8F56106CDEE}"/>
                  </a:ext>
                </a:extLst>
              </p:cNvPr>
              <p:cNvCxnSpPr/>
              <p:nvPr/>
            </p:nvCxnSpPr>
            <p:spPr>
              <a:xfrm>
                <a:off x="4230149" y="293615"/>
                <a:ext cx="0" cy="5268286"/>
              </a:xfrm>
              <a:prstGeom prst="line">
                <a:avLst/>
              </a:prstGeom>
              <a:ln>
                <a:solidFill>
                  <a:srgbClr val="324055"/>
                </a:solidFill>
                <a:prstDash val="dash"/>
              </a:ln>
            </p:spPr>
            <p:style>
              <a:lnRef idx="1">
                <a:schemeClr val="accent1"/>
              </a:lnRef>
              <a:fillRef idx="0">
                <a:schemeClr val="accent1"/>
              </a:fillRef>
              <a:effectRef idx="0">
                <a:schemeClr val="accent1"/>
              </a:effectRef>
              <a:fontRef idx="minor">
                <a:schemeClr val="tx1"/>
              </a:fontRef>
            </p:style>
          </p:cxnSp>
          <p:cxnSp>
            <p:nvCxnSpPr>
              <p:cNvPr id="51" name="Connecteur droit 50">
                <a:extLst>
                  <a:ext uri="{FF2B5EF4-FFF2-40B4-BE49-F238E27FC236}">
                    <a16:creationId xmlns:a16="http://schemas.microsoft.com/office/drawing/2014/main" id="{74C463A8-539A-4EBB-B1A4-837E77A85D4F}"/>
                  </a:ext>
                </a:extLst>
              </p:cNvPr>
              <p:cNvCxnSpPr/>
              <p:nvPr/>
            </p:nvCxnSpPr>
            <p:spPr>
              <a:xfrm>
                <a:off x="5170765" y="293615"/>
                <a:ext cx="0" cy="5268286"/>
              </a:xfrm>
              <a:prstGeom prst="line">
                <a:avLst/>
              </a:prstGeom>
              <a:ln>
                <a:solidFill>
                  <a:srgbClr val="324055"/>
                </a:solidFill>
                <a:prstDash val="solid"/>
              </a:ln>
            </p:spPr>
            <p:style>
              <a:lnRef idx="1">
                <a:schemeClr val="accent1"/>
              </a:lnRef>
              <a:fillRef idx="0">
                <a:schemeClr val="accent1"/>
              </a:fillRef>
              <a:effectRef idx="0">
                <a:schemeClr val="accent1"/>
              </a:effectRef>
              <a:fontRef idx="minor">
                <a:schemeClr val="tx1"/>
              </a:fontRef>
            </p:style>
          </p:cxnSp>
          <p:cxnSp>
            <p:nvCxnSpPr>
              <p:cNvPr id="52" name="Connecteur droit 51">
                <a:extLst>
                  <a:ext uri="{FF2B5EF4-FFF2-40B4-BE49-F238E27FC236}">
                    <a16:creationId xmlns:a16="http://schemas.microsoft.com/office/drawing/2014/main" id="{E1EF3F85-C4C1-4687-B71B-649CA9FE3004}"/>
                  </a:ext>
                </a:extLst>
              </p:cNvPr>
              <p:cNvCxnSpPr/>
              <p:nvPr/>
            </p:nvCxnSpPr>
            <p:spPr>
              <a:xfrm>
                <a:off x="6111381" y="293615"/>
                <a:ext cx="0" cy="5268286"/>
              </a:xfrm>
              <a:prstGeom prst="line">
                <a:avLst/>
              </a:prstGeom>
              <a:ln>
                <a:solidFill>
                  <a:srgbClr val="324055"/>
                </a:solidFill>
                <a:prstDash val="dash"/>
              </a:ln>
            </p:spPr>
            <p:style>
              <a:lnRef idx="1">
                <a:schemeClr val="accent1"/>
              </a:lnRef>
              <a:fillRef idx="0">
                <a:schemeClr val="accent1"/>
              </a:fillRef>
              <a:effectRef idx="0">
                <a:schemeClr val="accent1"/>
              </a:effectRef>
              <a:fontRef idx="minor">
                <a:schemeClr val="tx1"/>
              </a:fontRef>
            </p:style>
          </p:cxnSp>
          <p:cxnSp>
            <p:nvCxnSpPr>
              <p:cNvPr id="53" name="Connecteur droit 52">
                <a:extLst>
                  <a:ext uri="{FF2B5EF4-FFF2-40B4-BE49-F238E27FC236}">
                    <a16:creationId xmlns:a16="http://schemas.microsoft.com/office/drawing/2014/main" id="{E8AED80F-8C03-4478-B70F-4EA86A3D8F2E}"/>
                  </a:ext>
                </a:extLst>
              </p:cNvPr>
              <p:cNvCxnSpPr/>
              <p:nvPr/>
            </p:nvCxnSpPr>
            <p:spPr>
              <a:xfrm>
                <a:off x="7051997" y="293615"/>
                <a:ext cx="0" cy="5268286"/>
              </a:xfrm>
              <a:prstGeom prst="line">
                <a:avLst/>
              </a:prstGeom>
              <a:ln>
                <a:solidFill>
                  <a:srgbClr val="324055"/>
                </a:solidFill>
                <a:prstDash val="solid"/>
              </a:ln>
            </p:spPr>
            <p:style>
              <a:lnRef idx="1">
                <a:schemeClr val="accent1"/>
              </a:lnRef>
              <a:fillRef idx="0">
                <a:schemeClr val="accent1"/>
              </a:fillRef>
              <a:effectRef idx="0">
                <a:schemeClr val="accent1"/>
              </a:effectRef>
              <a:fontRef idx="minor">
                <a:schemeClr val="tx1"/>
              </a:fontRef>
            </p:style>
          </p:cxnSp>
          <p:cxnSp>
            <p:nvCxnSpPr>
              <p:cNvPr id="54" name="Connecteur droit 53">
                <a:extLst>
                  <a:ext uri="{FF2B5EF4-FFF2-40B4-BE49-F238E27FC236}">
                    <a16:creationId xmlns:a16="http://schemas.microsoft.com/office/drawing/2014/main" id="{FB20F2B4-0424-4F37-A2E5-C50A1AD7EB9E}"/>
                  </a:ext>
                </a:extLst>
              </p:cNvPr>
              <p:cNvCxnSpPr/>
              <p:nvPr/>
            </p:nvCxnSpPr>
            <p:spPr>
              <a:xfrm>
                <a:off x="7992613" y="293615"/>
                <a:ext cx="0" cy="5268286"/>
              </a:xfrm>
              <a:prstGeom prst="line">
                <a:avLst/>
              </a:prstGeom>
              <a:ln>
                <a:solidFill>
                  <a:srgbClr val="324055"/>
                </a:solidFill>
                <a:prstDash val="dash"/>
              </a:ln>
            </p:spPr>
            <p:style>
              <a:lnRef idx="1">
                <a:schemeClr val="accent1"/>
              </a:lnRef>
              <a:fillRef idx="0">
                <a:schemeClr val="accent1"/>
              </a:fillRef>
              <a:effectRef idx="0">
                <a:schemeClr val="accent1"/>
              </a:effectRef>
              <a:fontRef idx="minor">
                <a:schemeClr val="tx1"/>
              </a:fontRef>
            </p:style>
          </p:cxnSp>
          <p:cxnSp>
            <p:nvCxnSpPr>
              <p:cNvPr id="55" name="Connecteur droit 54">
                <a:extLst>
                  <a:ext uri="{FF2B5EF4-FFF2-40B4-BE49-F238E27FC236}">
                    <a16:creationId xmlns:a16="http://schemas.microsoft.com/office/drawing/2014/main" id="{B7F503EC-86E0-493F-AF86-28F343044F67}"/>
                  </a:ext>
                </a:extLst>
              </p:cNvPr>
              <p:cNvCxnSpPr/>
              <p:nvPr/>
            </p:nvCxnSpPr>
            <p:spPr>
              <a:xfrm>
                <a:off x="8933229" y="293615"/>
                <a:ext cx="0" cy="5268286"/>
              </a:xfrm>
              <a:prstGeom prst="line">
                <a:avLst/>
              </a:prstGeom>
              <a:ln>
                <a:solidFill>
                  <a:srgbClr val="324055"/>
                </a:solidFill>
                <a:prstDash val="dash"/>
              </a:ln>
            </p:spPr>
            <p:style>
              <a:lnRef idx="1">
                <a:schemeClr val="accent1"/>
              </a:lnRef>
              <a:fillRef idx="0">
                <a:schemeClr val="accent1"/>
              </a:fillRef>
              <a:effectRef idx="0">
                <a:schemeClr val="accent1"/>
              </a:effectRef>
              <a:fontRef idx="minor">
                <a:schemeClr val="tx1"/>
              </a:fontRef>
            </p:style>
          </p:cxnSp>
          <p:cxnSp>
            <p:nvCxnSpPr>
              <p:cNvPr id="56" name="Connecteur droit 55">
                <a:extLst>
                  <a:ext uri="{FF2B5EF4-FFF2-40B4-BE49-F238E27FC236}">
                    <a16:creationId xmlns:a16="http://schemas.microsoft.com/office/drawing/2014/main" id="{E58347D4-C344-479A-930C-42DFF793428C}"/>
                  </a:ext>
                </a:extLst>
              </p:cNvPr>
              <p:cNvCxnSpPr/>
              <p:nvPr/>
            </p:nvCxnSpPr>
            <p:spPr>
              <a:xfrm>
                <a:off x="9873842" y="293615"/>
                <a:ext cx="0" cy="5268286"/>
              </a:xfrm>
              <a:prstGeom prst="line">
                <a:avLst/>
              </a:prstGeom>
              <a:ln>
                <a:solidFill>
                  <a:srgbClr val="324055"/>
                </a:solidFill>
                <a:prstDash val="dash"/>
              </a:ln>
            </p:spPr>
            <p:style>
              <a:lnRef idx="1">
                <a:schemeClr val="accent1"/>
              </a:lnRef>
              <a:fillRef idx="0">
                <a:schemeClr val="accent1"/>
              </a:fillRef>
              <a:effectRef idx="0">
                <a:schemeClr val="accent1"/>
              </a:effectRef>
              <a:fontRef idx="minor">
                <a:schemeClr val="tx1"/>
              </a:fontRef>
            </p:style>
          </p:cxnSp>
        </p:grpSp>
        <p:grpSp>
          <p:nvGrpSpPr>
            <p:cNvPr id="7" name="Groupe 6">
              <a:extLst>
                <a:ext uri="{FF2B5EF4-FFF2-40B4-BE49-F238E27FC236}">
                  <a16:creationId xmlns:a16="http://schemas.microsoft.com/office/drawing/2014/main" id="{17442A7D-3975-43D7-BD4B-DA3FA640EBE7}"/>
                </a:ext>
              </a:extLst>
            </p:cNvPr>
            <p:cNvGrpSpPr/>
            <p:nvPr/>
          </p:nvGrpSpPr>
          <p:grpSpPr>
            <a:xfrm>
              <a:off x="2309769" y="687898"/>
              <a:ext cx="7572462" cy="5268286"/>
              <a:chOff x="2348917" y="293615"/>
              <a:chExt cx="7533314" cy="5268286"/>
            </a:xfrm>
          </p:grpSpPr>
          <p:cxnSp>
            <p:nvCxnSpPr>
              <p:cNvPr id="40" name="Connecteur droit 39">
                <a:extLst>
                  <a:ext uri="{FF2B5EF4-FFF2-40B4-BE49-F238E27FC236}">
                    <a16:creationId xmlns:a16="http://schemas.microsoft.com/office/drawing/2014/main" id="{B47B1190-8B7D-4F8F-9B8E-0D257883DA6A}"/>
                  </a:ext>
                </a:extLst>
              </p:cNvPr>
              <p:cNvCxnSpPr>
                <a:cxnSpLocks/>
              </p:cNvCxnSpPr>
              <p:nvPr/>
            </p:nvCxnSpPr>
            <p:spPr>
              <a:xfrm>
                <a:off x="2348917" y="293615"/>
                <a:ext cx="7533314" cy="0"/>
              </a:xfrm>
              <a:prstGeom prst="line">
                <a:avLst/>
              </a:prstGeom>
              <a:ln>
                <a:solidFill>
                  <a:srgbClr val="324055"/>
                </a:solidFill>
                <a:prstDash val="dash"/>
              </a:ln>
            </p:spPr>
            <p:style>
              <a:lnRef idx="1">
                <a:schemeClr val="accent1"/>
              </a:lnRef>
              <a:fillRef idx="0">
                <a:schemeClr val="accent1"/>
              </a:fillRef>
              <a:effectRef idx="0">
                <a:schemeClr val="accent1"/>
              </a:effectRef>
              <a:fontRef idx="minor">
                <a:schemeClr val="tx1"/>
              </a:fontRef>
            </p:style>
          </p:cxnSp>
          <p:cxnSp>
            <p:nvCxnSpPr>
              <p:cNvPr id="41" name="Connecteur droit 40">
                <a:extLst>
                  <a:ext uri="{FF2B5EF4-FFF2-40B4-BE49-F238E27FC236}">
                    <a16:creationId xmlns:a16="http://schemas.microsoft.com/office/drawing/2014/main" id="{5142D33F-8B98-4AB8-ABA4-9967B32A0DBE}"/>
                  </a:ext>
                </a:extLst>
              </p:cNvPr>
              <p:cNvCxnSpPr>
                <a:cxnSpLocks/>
              </p:cNvCxnSpPr>
              <p:nvPr/>
            </p:nvCxnSpPr>
            <p:spPr>
              <a:xfrm>
                <a:off x="2348917" y="5561901"/>
                <a:ext cx="7533314" cy="0"/>
              </a:xfrm>
              <a:prstGeom prst="line">
                <a:avLst/>
              </a:prstGeom>
              <a:ln w="19050">
                <a:solidFill>
                  <a:srgbClr val="324055"/>
                </a:solidFill>
              </a:ln>
            </p:spPr>
            <p:style>
              <a:lnRef idx="1">
                <a:schemeClr val="accent1"/>
              </a:lnRef>
              <a:fillRef idx="0">
                <a:schemeClr val="accent1"/>
              </a:fillRef>
              <a:effectRef idx="0">
                <a:schemeClr val="accent1"/>
              </a:effectRef>
              <a:fontRef idx="minor">
                <a:schemeClr val="tx1"/>
              </a:fontRef>
            </p:style>
          </p:cxnSp>
          <p:cxnSp>
            <p:nvCxnSpPr>
              <p:cNvPr id="42" name="Connecteur droit 41">
                <a:extLst>
                  <a:ext uri="{FF2B5EF4-FFF2-40B4-BE49-F238E27FC236}">
                    <a16:creationId xmlns:a16="http://schemas.microsoft.com/office/drawing/2014/main" id="{A890A3FD-68F4-4948-A0E4-5482C65E46BF}"/>
                  </a:ext>
                </a:extLst>
              </p:cNvPr>
              <p:cNvCxnSpPr>
                <a:cxnSpLocks/>
              </p:cNvCxnSpPr>
              <p:nvPr/>
            </p:nvCxnSpPr>
            <p:spPr>
              <a:xfrm>
                <a:off x="2348917" y="4809287"/>
                <a:ext cx="7533314" cy="0"/>
              </a:xfrm>
              <a:prstGeom prst="line">
                <a:avLst/>
              </a:prstGeom>
              <a:ln>
                <a:solidFill>
                  <a:srgbClr val="324055"/>
                </a:solidFill>
                <a:prstDash val="dash"/>
              </a:ln>
            </p:spPr>
            <p:style>
              <a:lnRef idx="1">
                <a:schemeClr val="accent1"/>
              </a:lnRef>
              <a:fillRef idx="0">
                <a:schemeClr val="accent1"/>
              </a:fillRef>
              <a:effectRef idx="0">
                <a:schemeClr val="accent1"/>
              </a:effectRef>
              <a:fontRef idx="minor">
                <a:schemeClr val="tx1"/>
              </a:fontRef>
            </p:style>
          </p:cxnSp>
          <p:cxnSp>
            <p:nvCxnSpPr>
              <p:cNvPr id="43" name="Connecteur droit 42">
                <a:extLst>
                  <a:ext uri="{FF2B5EF4-FFF2-40B4-BE49-F238E27FC236}">
                    <a16:creationId xmlns:a16="http://schemas.microsoft.com/office/drawing/2014/main" id="{CC7DA8FF-73C6-4D5A-9441-7B14B73E3EC6}"/>
                  </a:ext>
                </a:extLst>
              </p:cNvPr>
              <p:cNvCxnSpPr>
                <a:cxnSpLocks/>
              </p:cNvCxnSpPr>
              <p:nvPr/>
            </p:nvCxnSpPr>
            <p:spPr>
              <a:xfrm>
                <a:off x="2348917" y="4056675"/>
                <a:ext cx="7533314" cy="0"/>
              </a:xfrm>
              <a:prstGeom prst="line">
                <a:avLst/>
              </a:prstGeom>
              <a:ln>
                <a:solidFill>
                  <a:srgbClr val="324055"/>
                </a:solidFill>
                <a:prstDash val="dash"/>
              </a:ln>
            </p:spPr>
            <p:style>
              <a:lnRef idx="1">
                <a:schemeClr val="accent1"/>
              </a:lnRef>
              <a:fillRef idx="0">
                <a:schemeClr val="accent1"/>
              </a:fillRef>
              <a:effectRef idx="0">
                <a:schemeClr val="accent1"/>
              </a:effectRef>
              <a:fontRef idx="minor">
                <a:schemeClr val="tx1"/>
              </a:fontRef>
            </p:style>
          </p:cxnSp>
          <p:cxnSp>
            <p:nvCxnSpPr>
              <p:cNvPr id="44" name="Connecteur droit 43">
                <a:extLst>
                  <a:ext uri="{FF2B5EF4-FFF2-40B4-BE49-F238E27FC236}">
                    <a16:creationId xmlns:a16="http://schemas.microsoft.com/office/drawing/2014/main" id="{87F838F1-34DF-44E2-8CE8-324EDC23F74D}"/>
                  </a:ext>
                </a:extLst>
              </p:cNvPr>
              <p:cNvCxnSpPr>
                <a:cxnSpLocks/>
              </p:cNvCxnSpPr>
              <p:nvPr/>
            </p:nvCxnSpPr>
            <p:spPr>
              <a:xfrm>
                <a:off x="2348917" y="3304063"/>
                <a:ext cx="7533314" cy="0"/>
              </a:xfrm>
              <a:prstGeom prst="line">
                <a:avLst/>
              </a:prstGeom>
              <a:ln>
                <a:solidFill>
                  <a:srgbClr val="324055"/>
                </a:solidFill>
                <a:prstDash val="dash"/>
              </a:ln>
            </p:spPr>
            <p:style>
              <a:lnRef idx="1">
                <a:schemeClr val="accent1"/>
              </a:lnRef>
              <a:fillRef idx="0">
                <a:schemeClr val="accent1"/>
              </a:fillRef>
              <a:effectRef idx="0">
                <a:schemeClr val="accent1"/>
              </a:effectRef>
              <a:fontRef idx="minor">
                <a:schemeClr val="tx1"/>
              </a:fontRef>
            </p:style>
          </p:cxnSp>
          <p:cxnSp>
            <p:nvCxnSpPr>
              <p:cNvPr id="45" name="Connecteur droit 44">
                <a:extLst>
                  <a:ext uri="{FF2B5EF4-FFF2-40B4-BE49-F238E27FC236}">
                    <a16:creationId xmlns:a16="http://schemas.microsoft.com/office/drawing/2014/main" id="{4728188A-0AC2-4EC5-A0FA-A3A033603B38}"/>
                  </a:ext>
                </a:extLst>
              </p:cNvPr>
              <p:cNvCxnSpPr>
                <a:cxnSpLocks/>
              </p:cNvCxnSpPr>
              <p:nvPr/>
            </p:nvCxnSpPr>
            <p:spPr>
              <a:xfrm>
                <a:off x="2348917" y="2551451"/>
                <a:ext cx="7533314" cy="0"/>
              </a:xfrm>
              <a:prstGeom prst="line">
                <a:avLst/>
              </a:prstGeom>
              <a:ln>
                <a:solidFill>
                  <a:srgbClr val="324055"/>
                </a:solidFill>
                <a:prstDash val="dash"/>
              </a:ln>
            </p:spPr>
            <p:style>
              <a:lnRef idx="1">
                <a:schemeClr val="accent1"/>
              </a:lnRef>
              <a:fillRef idx="0">
                <a:schemeClr val="accent1"/>
              </a:fillRef>
              <a:effectRef idx="0">
                <a:schemeClr val="accent1"/>
              </a:effectRef>
              <a:fontRef idx="minor">
                <a:schemeClr val="tx1"/>
              </a:fontRef>
            </p:style>
          </p:cxnSp>
          <p:cxnSp>
            <p:nvCxnSpPr>
              <p:cNvPr id="46" name="Connecteur droit 45">
                <a:extLst>
                  <a:ext uri="{FF2B5EF4-FFF2-40B4-BE49-F238E27FC236}">
                    <a16:creationId xmlns:a16="http://schemas.microsoft.com/office/drawing/2014/main" id="{4939660C-256C-4D79-A6DB-E62B721213A4}"/>
                  </a:ext>
                </a:extLst>
              </p:cNvPr>
              <p:cNvCxnSpPr>
                <a:cxnSpLocks/>
              </p:cNvCxnSpPr>
              <p:nvPr/>
            </p:nvCxnSpPr>
            <p:spPr>
              <a:xfrm>
                <a:off x="2348917" y="1798839"/>
                <a:ext cx="7533314" cy="0"/>
              </a:xfrm>
              <a:prstGeom prst="line">
                <a:avLst/>
              </a:prstGeom>
              <a:ln>
                <a:solidFill>
                  <a:srgbClr val="324055"/>
                </a:solidFill>
                <a:prstDash val="dash"/>
              </a:ln>
            </p:spPr>
            <p:style>
              <a:lnRef idx="1">
                <a:schemeClr val="accent1"/>
              </a:lnRef>
              <a:fillRef idx="0">
                <a:schemeClr val="accent1"/>
              </a:fillRef>
              <a:effectRef idx="0">
                <a:schemeClr val="accent1"/>
              </a:effectRef>
              <a:fontRef idx="minor">
                <a:schemeClr val="tx1"/>
              </a:fontRef>
            </p:style>
          </p:cxnSp>
          <p:cxnSp>
            <p:nvCxnSpPr>
              <p:cNvPr id="47" name="Connecteur droit 46">
                <a:extLst>
                  <a:ext uri="{FF2B5EF4-FFF2-40B4-BE49-F238E27FC236}">
                    <a16:creationId xmlns:a16="http://schemas.microsoft.com/office/drawing/2014/main" id="{040B122C-E433-4573-B9B6-CC71C7569564}"/>
                  </a:ext>
                </a:extLst>
              </p:cNvPr>
              <p:cNvCxnSpPr>
                <a:cxnSpLocks/>
              </p:cNvCxnSpPr>
              <p:nvPr/>
            </p:nvCxnSpPr>
            <p:spPr>
              <a:xfrm>
                <a:off x="2348917" y="1046227"/>
                <a:ext cx="7533314" cy="0"/>
              </a:xfrm>
              <a:prstGeom prst="line">
                <a:avLst/>
              </a:prstGeom>
              <a:ln>
                <a:solidFill>
                  <a:srgbClr val="324055"/>
                </a:solidFill>
                <a:prstDash val="dash"/>
              </a:ln>
            </p:spPr>
            <p:style>
              <a:lnRef idx="1">
                <a:schemeClr val="accent1"/>
              </a:lnRef>
              <a:fillRef idx="0">
                <a:schemeClr val="accent1"/>
              </a:fillRef>
              <a:effectRef idx="0">
                <a:schemeClr val="accent1"/>
              </a:effectRef>
              <a:fontRef idx="minor">
                <a:schemeClr val="tx1"/>
              </a:fontRef>
            </p:style>
          </p:cxnSp>
        </p:grpSp>
        <p:sp>
          <p:nvSpPr>
            <p:cNvPr id="8" name="ZoneTexte 7">
              <a:extLst>
                <a:ext uri="{FF2B5EF4-FFF2-40B4-BE49-F238E27FC236}">
                  <a16:creationId xmlns:a16="http://schemas.microsoft.com/office/drawing/2014/main" id="{952F5E71-3F83-4DB9-8D3C-AAE0659D5203}"/>
                </a:ext>
              </a:extLst>
            </p:cNvPr>
            <p:cNvSpPr txBox="1"/>
            <p:nvPr/>
          </p:nvSpPr>
          <p:spPr>
            <a:xfrm>
              <a:off x="1993198" y="5822471"/>
              <a:ext cx="350212" cy="320732"/>
            </a:xfrm>
            <a:prstGeom prst="rect">
              <a:avLst/>
            </a:prstGeom>
            <a:noFill/>
          </p:spPr>
          <p:txBody>
            <a:bodyPr wrap="none" rtlCol="0">
              <a:spAutoFit/>
            </a:bodyPr>
            <a:lstStyle/>
            <a:p>
              <a:pPr algn="r"/>
              <a:r>
                <a:rPr lang="fr-FR" sz="1100" b="1" dirty="0">
                  <a:solidFill>
                    <a:srgbClr val="324055"/>
                  </a:solidFill>
                  <a:latin typeface="Verdana" panose="020B0604030504040204" pitchFamily="34" charset="0"/>
                  <a:ea typeface="Verdana" panose="020B0604030504040204" pitchFamily="34" charset="0"/>
                </a:rPr>
                <a:t>0</a:t>
              </a:r>
            </a:p>
          </p:txBody>
        </p:sp>
        <p:sp>
          <p:nvSpPr>
            <p:cNvPr id="9" name="ZoneTexte 8">
              <a:extLst>
                <a:ext uri="{FF2B5EF4-FFF2-40B4-BE49-F238E27FC236}">
                  <a16:creationId xmlns:a16="http://schemas.microsoft.com/office/drawing/2014/main" id="{7C732A8C-8413-4516-A8C2-68AAEBC90085}"/>
                </a:ext>
              </a:extLst>
            </p:cNvPr>
            <p:cNvSpPr txBox="1"/>
            <p:nvPr/>
          </p:nvSpPr>
          <p:spPr>
            <a:xfrm>
              <a:off x="1993198" y="5069858"/>
              <a:ext cx="350212" cy="320732"/>
            </a:xfrm>
            <a:prstGeom prst="rect">
              <a:avLst/>
            </a:prstGeom>
            <a:noFill/>
          </p:spPr>
          <p:txBody>
            <a:bodyPr wrap="none" rtlCol="0">
              <a:spAutoFit/>
            </a:bodyPr>
            <a:lstStyle/>
            <a:p>
              <a:pPr algn="r"/>
              <a:r>
                <a:rPr lang="fr-FR" sz="1100" b="1" dirty="0">
                  <a:solidFill>
                    <a:srgbClr val="324055"/>
                  </a:solidFill>
                  <a:latin typeface="Verdana" panose="020B0604030504040204" pitchFamily="34" charset="0"/>
                  <a:ea typeface="Verdana" panose="020B0604030504040204" pitchFamily="34" charset="0"/>
                </a:rPr>
                <a:t>2</a:t>
              </a:r>
            </a:p>
          </p:txBody>
        </p:sp>
        <p:sp>
          <p:nvSpPr>
            <p:cNvPr id="10" name="ZoneTexte 9">
              <a:extLst>
                <a:ext uri="{FF2B5EF4-FFF2-40B4-BE49-F238E27FC236}">
                  <a16:creationId xmlns:a16="http://schemas.microsoft.com/office/drawing/2014/main" id="{51F16C2E-9A18-418D-9C95-B0E2DA3DB1CA}"/>
                </a:ext>
              </a:extLst>
            </p:cNvPr>
            <p:cNvSpPr txBox="1"/>
            <p:nvPr/>
          </p:nvSpPr>
          <p:spPr>
            <a:xfrm>
              <a:off x="1993198" y="4313587"/>
              <a:ext cx="350212" cy="320732"/>
            </a:xfrm>
            <a:prstGeom prst="rect">
              <a:avLst/>
            </a:prstGeom>
            <a:noFill/>
          </p:spPr>
          <p:txBody>
            <a:bodyPr wrap="none" rtlCol="0">
              <a:spAutoFit/>
            </a:bodyPr>
            <a:lstStyle/>
            <a:p>
              <a:pPr algn="r"/>
              <a:r>
                <a:rPr lang="fr-FR" sz="1100" b="1" dirty="0">
                  <a:solidFill>
                    <a:srgbClr val="324055"/>
                  </a:solidFill>
                  <a:latin typeface="Verdana" panose="020B0604030504040204" pitchFamily="34" charset="0"/>
                  <a:ea typeface="Verdana" panose="020B0604030504040204" pitchFamily="34" charset="0"/>
                </a:rPr>
                <a:t>4</a:t>
              </a:r>
            </a:p>
          </p:txBody>
        </p:sp>
        <p:sp>
          <p:nvSpPr>
            <p:cNvPr id="11" name="ZoneTexte 10">
              <a:extLst>
                <a:ext uri="{FF2B5EF4-FFF2-40B4-BE49-F238E27FC236}">
                  <a16:creationId xmlns:a16="http://schemas.microsoft.com/office/drawing/2014/main" id="{4FDB4E1C-0E07-4B85-B928-146A648FBDF1}"/>
                </a:ext>
              </a:extLst>
            </p:cNvPr>
            <p:cNvSpPr txBox="1"/>
            <p:nvPr/>
          </p:nvSpPr>
          <p:spPr>
            <a:xfrm>
              <a:off x="1993198" y="3564635"/>
              <a:ext cx="350212" cy="320732"/>
            </a:xfrm>
            <a:prstGeom prst="rect">
              <a:avLst/>
            </a:prstGeom>
            <a:noFill/>
          </p:spPr>
          <p:txBody>
            <a:bodyPr wrap="none" rtlCol="0">
              <a:spAutoFit/>
            </a:bodyPr>
            <a:lstStyle/>
            <a:p>
              <a:pPr algn="r"/>
              <a:r>
                <a:rPr lang="fr-FR" sz="1100" b="1" dirty="0">
                  <a:solidFill>
                    <a:srgbClr val="324055"/>
                  </a:solidFill>
                  <a:latin typeface="Verdana" panose="020B0604030504040204" pitchFamily="34" charset="0"/>
                  <a:ea typeface="Verdana" panose="020B0604030504040204" pitchFamily="34" charset="0"/>
                </a:rPr>
                <a:t>6</a:t>
              </a:r>
            </a:p>
          </p:txBody>
        </p:sp>
        <p:sp>
          <p:nvSpPr>
            <p:cNvPr id="12" name="ZoneTexte 11">
              <a:extLst>
                <a:ext uri="{FF2B5EF4-FFF2-40B4-BE49-F238E27FC236}">
                  <a16:creationId xmlns:a16="http://schemas.microsoft.com/office/drawing/2014/main" id="{33C55DDC-92BF-474C-9F3B-8187BAE9DD4B}"/>
                </a:ext>
              </a:extLst>
            </p:cNvPr>
            <p:cNvSpPr txBox="1"/>
            <p:nvPr/>
          </p:nvSpPr>
          <p:spPr>
            <a:xfrm>
              <a:off x="1993198" y="2815683"/>
              <a:ext cx="350212" cy="320732"/>
            </a:xfrm>
            <a:prstGeom prst="rect">
              <a:avLst/>
            </a:prstGeom>
            <a:noFill/>
          </p:spPr>
          <p:txBody>
            <a:bodyPr wrap="none" rtlCol="0">
              <a:spAutoFit/>
            </a:bodyPr>
            <a:lstStyle/>
            <a:p>
              <a:pPr algn="r"/>
              <a:r>
                <a:rPr lang="fr-FR" sz="1100" b="1" dirty="0">
                  <a:solidFill>
                    <a:srgbClr val="324055"/>
                  </a:solidFill>
                  <a:latin typeface="Verdana" panose="020B0604030504040204" pitchFamily="34" charset="0"/>
                  <a:ea typeface="Verdana" panose="020B0604030504040204" pitchFamily="34" charset="0"/>
                </a:rPr>
                <a:t>8</a:t>
              </a:r>
            </a:p>
          </p:txBody>
        </p:sp>
        <p:sp>
          <p:nvSpPr>
            <p:cNvPr id="14" name="ZoneTexte 13">
              <a:extLst>
                <a:ext uri="{FF2B5EF4-FFF2-40B4-BE49-F238E27FC236}">
                  <a16:creationId xmlns:a16="http://schemas.microsoft.com/office/drawing/2014/main" id="{2C8D72D7-4DE2-4C10-A590-A3F62B8D69EA}"/>
                </a:ext>
              </a:extLst>
            </p:cNvPr>
            <p:cNvSpPr txBox="1"/>
            <p:nvPr/>
          </p:nvSpPr>
          <p:spPr>
            <a:xfrm>
              <a:off x="1869387" y="2059411"/>
              <a:ext cx="474022" cy="320732"/>
            </a:xfrm>
            <a:prstGeom prst="rect">
              <a:avLst/>
            </a:prstGeom>
            <a:noFill/>
          </p:spPr>
          <p:txBody>
            <a:bodyPr wrap="none" rtlCol="0">
              <a:spAutoFit/>
            </a:bodyPr>
            <a:lstStyle/>
            <a:p>
              <a:pPr algn="r"/>
              <a:r>
                <a:rPr lang="fr-FR" sz="1100" b="1" dirty="0">
                  <a:solidFill>
                    <a:srgbClr val="324055"/>
                  </a:solidFill>
                  <a:latin typeface="Verdana" panose="020B0604030504040204" pitchFamily="34" charset="0"/>
                  <a:ea typeface="Verdana" panose="020B0604030504040204" pitchFamily="34" charset="0"/>
                </a:rPr>
                <a:t>10</a:t>
              </a:r>
            </a:p>
          </p:txBody>
        </p:sp>
        <p:sp>
          <p:nvSpPr>
            <p:cNvPr id="15" name="ZoneTexte 14">
              <a:extLst>
                <a:ext uri="{FF2B5EF4-FFF2-40B4-BE49-F238E27FC236}">
                  <a16:creationId xmlns:a16="http://schemas.microsoft.com/office/drawing/2014/main" id="{879E3638-5366-4EDA-88F9-114E2688B2C0}"/>
                </a:ext>
              </a:extLst>
            </p:cNvPr>
            <p:cNvSpPr txBox="1"/>
            <p:nvPr/>
          </p:nvSpPr>
          <p:spPr>
            <a:xfrm>
              <a:off x="1869387" y="1310459"/>
              <a:ext cx="474022" cy="320732"/>
            </a:xfrm>
            <a:prstGeom prst="rect">
              <a:avLst/>
            </a:prstGeom>
            <a:noFill/>
          </p:spPr>
          <p:txBody>
            <a:bodyPr wrap="none" rtlCol="0">
              <a:spAutoFit/>
            </a:bodyPr>
            <a:lstStyle/>
            <a:p>
              <a:pPr algn="r"/>
              <a:r>
                <a:rPr lang="fr-FR" sz="1100" b="1" dirty="0">
                  <a:solidFill>
                    <a:srgbClr val="324055"/>
                  </a:solidFill>
                  <a:latin typeface="Verdana" panose="020B0604030504040204" pitchFamily="34" charset="0"/>
                  <a:ea typeface="Verdana" panose="020B0604030504040204" pitchFamily="34" charset="0"/>
                </a:rPr>
                <a:t>12</a:t>
              </a:r>
            </a:p>
          </p:txBody>
        </p:sp>
        <p:sp>
          <p:nvSpPr>
            <p:cNvPr id="17" name="ZoneTexte 16">
              <a:extLst>
                <a:ext uri="{FF2B5EF4-FFF2-40B4-BE49-F238E27FC236}">
                  <a16:creationId xmlns:a16="http://schemas.microsoft.com/office/drawing/2014/main" id="{2B992D83-B57E-47CF-A736-850476E07E21}"/>
                </a:ext>
              </a:extLst>
            </p:cNvPr>
            <p:cNvSpPr txBox="1"/>
            <p:nvPr/>
          </p:nvSpPr>
          <p:spPr>
            <a:xfrm>
              <a:off x="1869387" y="549398"/>
              <a:ext cx="474022" cy="320732"/>
            </a:xfrm>
            <a:prstGeom prst="rect">
              <a:avLst/>
            </a:prstGeom>
            <a:noFill/>
          </p:spPr>
          <p:txBody>
            <a:bodyPr wrap="none" rtlCol="0">
              <a:spAutoFit/>
            </a:bodyPr>
            <a:lstStyle/>
            <a:p>
              <a:pPr algn="r"/>
              <a:r>
                <a:rPr lang="fr-FR" sz="1100" b="1" dirty="0">
                  <a:solidFill>
                    <a:srgbClr val="324055"/>
                  </a:solidFill>
                  <a:latin typeface="Verdana" panose="020B0604030504040204" pitchFamily="34" charset="0"/>
                  <a:ea typeface="Verdana" panose="020B0604030504040204" pitchFamily="34" charset="0"/>
                </a:rPr>
                <a:t>14</a:t>
              </a:r>
            </a:p>
          </p:txBody>
        </p:sp>
        <p:sp>
          <p:nvSpPr>
            <p:cNvPr id="19" name="ZoneTexte 18">
              <a:extLst>
                <a:ext uri="{FF2B5EF4-FFF2-40B4-BE49-F238E27FC236}">
                  <a16:creationId xmlns:a16="http://schemas.microsoft.com/office/drawing/2014/main" id="{F62C76CE-7B62-4660-A031-E98943F27FA2}"/>
                </a:ext>
              </a:extLst>
            </p:cNvPr>
            <p:cNvSpPr txBox="1"/>
            <p:nvPr/>
          </p:nvSpPr>
          <p:spPr>
            <a:xfrm rot="16200000">
              <a:off x="-397070" y="3188318"/>
              <a:ext cx="4255199" cy="320732"/>
            </a:xfrm>
            <a:prstGeom prst="rect">
              <a:avLst/>
            </a:prstGeom>
            <a:noFill/>
          </p:spPr>
          <p:txBody>
            <a:bodyPr wrap="none" rtlCol="0">
              <a:spAutoFit/>
            </a:bodyPr>
            <a:lstStyle/>
            <a:p>
              <a:pPr algn="r"/>
              <a:r>
                <a:rPr lang="fr-FR" sz="1100" b="1" dirty="0">
                  <a:solidFill>
                    <a:srgbClr val="324055"/>
                  </a:solidFill>
                  <a:latin typeface="Verdana" panose="020B0604030504040204" pitchFamily="34" charset="0"/>
                  <a:ea typeface="Verdana" panose="020B0604030504040204" pitchFamily="34" charset="0"/>
                </a:rPr>
                <a:t>Augmentation du forçage radiatif (W.m²)</a:t>
              </a:r>
            </a:p>
          </p:txBody>
        </p:sp>
        <p:sp>
          <p:nvSpPr>
            <p:cNvPr id="20" name="ZoneTexte 19">
              <a:extLst>
                <a:ext uri="{FF2B5EF4-FFF2-40B4-BE49-F238E27FC236}">
                  <a16:creationId xmlns:a16="http://schemas.microsoft.com/office/drawing/2014/main" id="{89127761-826A-4C1E-8640-5271B3E12317}"/>
                </a:ext>
              </a:extLst>
            </p:cNvPr>
            <p:cNvSpPr txBox="1"/>
            <p:nvPr/>
          </p:nvSpPr>
          <p:spPr>
            <a:xfrm>
              <a:off x="1988993" y="6009472"/>
              <a:ext cx="721647" cy="320732"/>
            </a:xfrm>
            <a:prstGeom prst="rect">
              <a:avLst/>
            </a:prstGeom>
            <a:noFill/>
          </p:spPr>
          <p:txBody>
            <a:bodyPr wrap="none" rtlCol="0">
              <a:spAutoFit/>
            </a:bodyPr>
            <a:lstStyle/>
            <a:p>
              <a:pPr algn="ctr"/>
              <a:r>
                <a:rPr lang="fr-FR" sz="1100" b="1" dirty="0">
                  <a:solidFill>
                    <a:srgbClr val="324055"/>
                  </a:solidFill>
                  <a:latin typeface="Verdana" panose="020B0604030504040204" pitchFamily="34" charset="0"/>
                  <a:ea typeface="Verdana" panose="020B0604030504040204" pitchFamily="34" charset="0"/>
                </a:rPr>
                <a:t>1850</a:t>
              </a:r>
            </a:p>
          </p:txBody>
        </p:sp>
        <p:sp>
          <p:nvSpPr>
            <p:cNvPr id="21" name="ZoneTexte 20">
              <a:extLst>
                <a:ext uri="{FF2B5EF4-FFF2-40B4-BE49-F238E27FC236}">
                  <a16:creationId xmlns:a16="http://schemas.microsoft.com/office/drawing/2014/main" id="{FF9F310C-D89B-44F3-A57B-F101ED6B0580}"/>
                </a:ext>
              </a:extLst>
            </p:cNvPr>
            <p:cNvSpPr txBox="1"/>
            <p:nvPr/>
          </p:nvSpPr>
          <p:spPr>
            <a:xfrm>
              <a:off x="2929609" y="6009472"/>
              <a:ext cx="721647" cy="320732"/>
            </a:xfrm>
            <a:prstGeom prst="rect">
              <a:avLst/>
            </a:prstGeom>
            <a:noFill/>
          </p:spPr>
          <p:txBody>
            <a:bodyPr wrap="none" rtlCol="0">
              <a:spAutoFit/>
            </a:bodyPr>
            <a:lstStyle/>
            <a:p>
              <a:pPr algn="ctr"/>
              <a:r>
                <a:rPr lang="fr-FR" sz="1100" b="1" dirty="0">
                  <a:solidFill>
                    <a:srgbClr val="324055"/>
                  </a:solidFill>
                  <a:latin typeface="Verdana" panose="020B0604030504040204" pitchFamily="34" charset="0"/>
                  <a:ea typeface="Verdana" panose="020B0604030504040204" pitchFamily="34" charset="0"/>
                </a:rPr>
                <a:t>1900</a:t>
              </a:r>
            </a:p>
          </p:txBody>
        </p:sp>
        <p:sp>
          <p:nvSpPr>
            <p:cNvPr id="22" name="ZoneTexte 21">
              <a:extLst>
                <a:ext uri="{FF2B5EF4-FFF2-40B4-BE49-F238E27FC236}">
                  <a16:creationId xmlns:a16="http://schemas.microsoft.com/office/drawing/2014/main" id="{8B321855-E3B4-48FE-A8E9-4061E8B422DF}"/>
                </a:ext>
              </a:extLst>
            </p:cNvPr>
            <p:cNvSpPr txBox="1"/>
            <p:nvPr/>
          </p:nvSpPr>
          <p:spPr>
            <a:xfrm>
              <a:off x="3870228" y="6009472"/>
              <a:ext cx="721647" cy="320732"/>
            </a:xfrm>
            <a:prstGeom prst="rect">
              <a:avLst/>
            </a:prstGeom>
            <a:noFill/>
          </p:spPr>
          <p:txBody>
            <a:bodyPr wrap="none" rtlCol="0">
              <a:spAutoFit/>
            </a:bodyPr>
            <a:lstStyle/>
            <a:p>
              <a:pPr algn="ctr"/>
              <a:r>
                <a:rPr lang="fr-FR" sz="1100" b="1" dirty="0">
                  <a:solidFill>
                    <a:srgbClr val="324055"/>
                  </a:solidFill>
                  <a:latin typeface="Verdana" panose="020B0604030504040204" pitchFamily="34" charset="0"/>
                  <a:ea typeface="Verdana" panose="020B0604030504040204" pitchFamily="34" charset="0"/>
                </a:rPr>
                <a:t>1950</a:t>
              </a:r>
            </a:p>
          </p:txBody>
        </p:sp>
        <p:sp>
          <p:nvSpPr>
            <p:cNvPr id="23" name="ZoneTexte 22">
              <a:extLst>
                <a:ext uri="{FF2B5EF4-FFF2-40B4-BE49-F238E27FC236}">
                  <a16:creationId xmlns:a16="http://schemas.microsoft.com/office/drawing/2014/main" id="{D169E734-8D62-4151-BA56-885E158808AC}"/>
                </a:ext>
              </a:extLst>
            </p:cNvPr>
            <p:cNvSpPr txBox="1"/>
            <p:nvPr/>
          </p:nvSpPr>
          <p:spPr>
            <a:xfrm>
              <a:off x="4810848" y="6009472"/>
              <a:ext cx="721647" cy="320732"/>
            </a:xfrm>
            <a:prstGeom prst="rect">
              <a:avLst/>
            </a:prstGeom>
            <a:noFill/>
          </p:spPr>
          <p:txBody>
            <a:bodyPr wrap="none" rtlCol="0">
              <a:spAutoFit/>
            </a:bodyPr>
            <a:lstStyle/>
            <a:p>
              <a:pPr algn="ctr"/>
              <a:r>
                <a:rPr lang="fr-FR" sz="1100" b="1" dirty="0">
                  <a:solidFill>
                    <a:srgbClr val="324055"/>
                  </a:solidFill>
                  <a:latin typeface="Verdana" panose="020B0604030504040204" pitchFamily="34" charset="0"/>
                  <a:ea typeface="Verdana" panose="020B0604030504040204" pitchFamily="34" charset="0"/>
                </a:rPr>
                <a:t>2000</a:t>
              </a:r>
            </a:p>
          </p:txBody>
        </p:sp>
        <p:sp>
          <p:nvSpPr>
            <p:cNvPr id="24" name="ZoneTexte 23">
              <a:extLst>
                <a:ext uri="{FF2B5EF4-FFF2-40B4-BE49-F238E27FC236}">
                  <a16:creationId xmlns:a16="http://schemas.microsoft.com/office/drawing/2014/main" id="{7CD30181-A578-4454-A5D7-F7D8620606AB}"/>
                </a:ext>
              </a:extLst>
            </p:cNvPr>
            <p:cNvSpPr txBox="1"/>
            <p:nvPr/>
          </p:nvSpPr>
          <p:spPr>
            <a:xfrm>
              <a:off x="5751459" y="6009472"/>
              <a:ext cx="721647" cy="320732"/>
            </a:xfrm>
            <a:prstGeom prst="rect">
              <a:avLst/>
            </a:prstGeom>
            <a:noFill/>
          </p:spPr>
          <p:txBody>
            <a:bodyPr wrap="none" rtlCol="0">
              <a:spAutoFit/>
            </a:bodyPr>
            <a:lstStyle/>
            <a:p>
              <a:pPr algn="ctr"/>
              <a:r>
                <a:rPr lang="fr-FR" sz="1100" b="1" dirty="0">
                  <a:solidFill>
                    <a:srgbClr val="324055"/>
                  </a:solidFill>
                  <a:latin typeface="Verdana" panose="020B0604030504040204" pitchFamily="34" charset="0"/>
                  <a:ea typeface="Verdana" panose="020B0604030504040204" pitchFamily="34" charset="0"/>
                </a:rPr>
                <a:t>2050</a:t>
              </a:r>
            </a:p>
          </p:txBody>
        </p:sp>
        <p:sp>
          <p:nvSpPr>
            <p:cNvPr id="25" name="ZoneTexte 24">
              <a:extLst>
                <a:ext uri="{FF2B5EF4-FFF2-40B4-BE49-F238E27FC236}">
                  <a16:creationId xmlns:a16="http://schemas.microsoft.com/office/drawing/2014/main" id="{CD9289F8-B4C6-4971-832E-1DBAF1B2C849}"/>
                </a:ext>
              </a:extLst>
            </p:cNvPr>
            <p:cNvSpPr txBox="1"/>
            <p:nvPr/>
          </p:nvSpPr>
          <p:spPr>
            <a:xfrm>
              <a:off x="6692076" y="6009472"/>
              <a:ext cx="721647" cy="320732"/>
            </a:xfrm>
            <a:prstGeom prst="rect">
              <a:avLst/>
            </a:prstGeom>
            <a:noFill/>
          </p:spPr>
          <p:txBody>
            <a:bodyPr wrap="none" rtlCol="0">
              <a:spAutoFit/>
            </a:bodyPr>
            <a:lstStyle/>
            <a:p>
              <a:pPr algn="ctr"/>
              <a:r>
                <a:rPr lang="fr-FR" sz="1100" b="1" dirty="0">
                  <a:solidFill>
                    <a:srgbClr val="324055"/>
                  </a:solidFill>
                  <a:latin typeface="Verdana" panose="020B0604030504040204" pitchFamily="34" charset="0"/>
                  <a:ea typeface="Verdana" panose="020B0604030504040204" pitchFamily="34" charset="0"/>
                </a:rPr>
                <a:t>2100</a:t>
              </a:r>
            </a:p>
          </p:txBody>
        </p:sp>
        <p:sp>
          <p:nvSpPr>
            <p:cNvPr id="26" name="ZoneTexte 25">
              <a:extLst>
                <a:ext uri="{FF2B5EF4-FFF2-40B4-BE49-F238E27FC236}">
                  <a16:creationId xmlns:a16="http://schemas.microsoft.com/office/drawing/2014/main" id="{9857D944-4886-486B-857E-E2E8D475E7FD}"/>
                </a:ext>
              </a:extLst>
            </p:cNvPr>
            <p:cNvSpPr txBox="1"/>
            <p:nvPr/>
          </p:nvSpPr>
          <p:spPr>
            <a:xfrm>
              <a:off x="7632691" y="6009472"/>
              <a:ext cx="721647" cy="320732"/>
            </a:xfrm>
            <a:prstGeom prst="rect">
              <a:avLst/>
            </a:prstGeom>
            <a:noFill/>
          </p:spPr>
          <p:txBody>
            <a:bodyPr wrap="none" rtlCol="0">
              <a:spAutoFit/>
            </a:bodyPr>
            <a:lstStyle/>
            <a:p>
              <a:pPr algn="ctr"/>
              <a:r>
                <a:rPr lang="fr-FR" sz="1100" b="1" dirty="0">
                  <a:solidFill>
                    <a:srgbClr val="324055"/>
                  </a:solidFill>
                  <a:latin typeface="Verdana" panose="020B0604030504040204" pitchFamily="34" charset="0"/>
                  <a:ea typeface="Verdana" panose="020B0604030504040204" pitchFamily="34" charset="0"/>
                </a:rPr>
                <a:t>2150</a:t>
              </a:r>
            </a:p>
          </p:txBody>
        </p:sp>
        <p:sp>
          <p:nvSpPr>
            <p:cNvPr id="27" name="ZoneTexte 26">
              <a:extLst>
                <a:ext uri="{FF2B5EF4-FFF2-40B4-BE49-F238E27FC236}">
                  <a16:creationId xmlns:a16="http://schemas.microsoft.com/office/drawing/2014/main" id="{81AACEA8-8B6A-48D5-A01E-EA0DE9024307}"/>
                </a:ext>
              </a:extLst>
            </p:cNvPr>
            <p:cNvSpPr txBox="1"/>
            <p:nvPr/>
          </p:nvSpPr>
          <p:spPr>
            <a:xfrm>
              <a:off x="8573306" y="6009472"/>
              <a:ext cx="721647" cy="320732"/>
            </a:xfrm>
            <a:prstGeom prst="rect">
              <a:avLst/>
            </a:prstGeom>
            <a:noFill/>
          </p:spPr>
          <p:txBody>
            <a:bodyPr wrap="none" rtlCol="0">
              <a:spAutoFit/>
            </a:bodyPr>
            <a:lstStyle/>
            <a:p>
              <a:pPr algn="ctr"/>
              <a:r>
                <a:rPr lang="fr-FR" sz="1100" b="1" dirty="0">
                  <a:solidFill>
                    <a:srgbClr val="324055"/>
                  </a:solidFill>
                  <a:latin typeface="Verdana" panose="020B0604030504040204" pitchFamily="34" charset="0"/>
                  <a:ea typeface="Verdana" panose="020B0604030504040204" pitchFamily="34" charset="0"/>
                </a:rPr>
                <a:t>2200</a:t>
              </a:r>
            </a:p>
          </p:txBody>
        </p:sp>
        <p:sp>
          <p:nvSpPr>
            <p:cNvPr id="28" name="ZoneTexte 27">
              <a:extLst>
                <a:ext uri="{FF2B5EF4-FFF2-40B4-BE49-F238E27FC236}">
                  <a16:creationId xmlns:a16="http://schemas.microsoft.com/office/drawing/2014/main" id="{B935FAD7-2F99-4292-B308-B2A1151FDE91}"/>
                </a:ext>
              </a:extLst>
            </p:cNvPr>
            <p:cNvSpPr txBox="1"/>
            <p:nvPr/>
          </p:nvSpPr>
          <p:spPr>
            <a:xfrm>
              <a:off x="9513020" y="6009472"/>
              <a:ext cx="721647" cy="320732"/>
            </a:xfrm>
            <a:prstGeom prst="rect">
              <a:avLst/>
            </a:prstGeom>
            <a:noFill/>
          </p:spPr>
          <p:txBody>
            <a:bodyPr wrap="none" rtlCol="0">
              <a:spAutoFit/>
            </a:bodyPr>
            <a:lstStyle/>
            <a:p>
              <a:pPr algn="ctr"/>
              <a:r>
                <a:rPr lang="fr-FR" sz="1100" b="1" dirty="0">
                  <a:solidFill>
                    <a:srgbClr val="324055"/>
                  </a:solidFill>
                  <a:latin typeface="Verdana" panose="020B0604030504040204" pitchFamily="34" charset="0"/>
                  <a:ea typeface="Verdana" panose="020B0604030504040204" pitchFamily="34" charset="0"/>
                </a:rPr>
                <a:t>2250</a:t>
              </a:r>
            </a:p>
          </p:txBody>
        </p:sp>
        <p:sp>
          <p:nvSpPr>
            <p:cNvPr id="29" name="Forme libre : forme 28">
              <a:extLst>
                <a:ext uri="{FF2B5EF4-FFF2-40B4-BE49-F238E27FC236}">
                  <a16:creationId xmlns:a16="http://schemas.microsoft.com/office/drawing/2014/main" id="{E2B1857C-E805-4AA7-82AB-A0EE491D516C}"/>
                </a:ext>
              </a:extLst>
            </p:cNvPr>
            <p:cNvSpPr/>
            <p:nvPr/>
          </p:nvSpPr>
          <p:spPr>
            <a:xfrm>
              <a:off x="5159229" y="4266768"/>
              <a:ext cx="4714613" cy="775016"/>
            </a:xfrm>
            <a:custGeom>
              <a:avLst/>
              <a:gdLst>
                <a:gd name="connsiteX0" fmla="*/ 0 w 4714613"/>
                <a:gd name="connsiteY0" fmla="*/ 775016 h 775016"/>
                <a:gd name="connsiteX1" fmla="*/ 822121 w 4714613"/>
                <a:gd name="connsiteY1" fmla="*/ 229732 h 775016"/>
                <a:gd name="connsiteX2" fmla="*/ 1367406 w 4714613"/>
                <a:gd name="connsiteY2" fmla="*/ 36785 h 775016"/>
                <a:gd name="connsiteX3" fmla="*/ 2776756 w 4714613"/>
                <a:gd name="connsiteY3" fmla="*/ 3229 h 775016"/>
                <a:gd name="connsiteX4" fmla="*/ 4714613 w 4714613"/>
                <a:gd name="connsiteY4" fmla="*/ 3229 h 775016"/>
                <a:gd name="connsiteX0" fmla="*/ 0 w 4714613"/>
                <a:gd name="connsiteY0" fmla="*/ 775016 h 775016"/>
                <a:gd name="connsiteX1" fmla="*/ 788566 w 4714613"/>
                <a:gd name="connsiteY1" fmla="*/ 229732 h 775016"/>
                <a:gd name="connsiteX2" fmla="*/ 1367406 w 4714613"/>
                <a:gd name="connsiteY2" fmla="*/ 36785 h 775016"/>
                <a:gd name="connsiteX3" fmla="*/ 2776756 w 4714613"/>
                <a:gd name="connsiteY3" fmla="*/ 3229 h 775016"/>
                <a:gd name="connsiteX4" fmla="*/ 4714613 w 4714613"/>
                <a:gd name="connsiteY4" fmla="*/ 3229 h 7750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14613" h="775016">
                  <a:moveTo>
                    <a:pt x="0" y="775016"/>
                  </a:moveTo>
                  <a:cubicBezTo>
                    <a:pt x="297110" y="563893"/>
                    <a:pt x="560665" y="352770"/>
                    <a:pt x="788566" y="229732"/>
                  </a:cubicBezTo>
                  <a:cubicBezTo>
                    <a:pt x="1016467" y="106694"/>
                    <a:pt x="1036041" y="74535"/>
                    <a:pt x="1367406" y="36785"/>
                  </a:cubicBezTo>
                  <a:cubicBezTo>
                    <a:pt x="1698771" y="-965"/>
                    <a:pt x="2218888" y="8822"/>
                    <a:pt x="2776756" y="3229"/>
                  </a:cubicBezTo>
                  <a:cubicBezTo>
                    <a:pt x="3334624" y="-2364"/>
                    <a:pt x="4024618" y="432"/>
                    <a:pt x="4714613" y="3229"/>
                  </a:cubicBezTo>
                </a:path>
              </a:pathLst>
            </a:cu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100" b="1">
                <a:latin typeface="Verdana" panose="020B0604030504040204" pitchFamily="34" charset="0"/>
                <a:ea typeface="Verdana" panose="020B0604030504040204" pitchFamily="34" charset="0"/>
              </a:endParaRPr>
            </a:p>
          </p:txBody>
        </p:sp>
        <p:sp>
          <p:nvSpPr>
            <p:cNvPr id="30" name="Forme libre : forme 29">
              <a:extLst>
                <a:ext uri="{FF2B5EF4-FFF2-40B4-BE49-F238E27FC236}">
                  <a16:creationId xmlns:a16="http://schemas.microsoft.com/office/drawing/2014/main" id="{93A68AEC-5BDD-430F-BB62-B837943A71DD}"/>
                </a:ext>
              </a:extLst>
            </p:cNvPr>
            <p:cNvSpPr/>
            <p:nvPr/>
          </p:nvSpPr>
          <p:spPr>
            <a:xfrm>
              <a:off x="5167618" y="3579818"/>
              <a:ext cx="4714613" cy="1453577"/>
            </a:xfrm>
            <a:custGeom>
              <a:avLst/>
              <a:gdLst>
                <a:gd name="connsiteX0" fmla="*/ 0 w 4714613"/>
                <a:gd name="connsiteY0" fmla="*/ 1453577 h 1453577"/>
                <a:gd name="connsiteX1" fmla="*/ 956345 w 4714613"/>
                <a:gd name="connsiteY1" fmla="*/ 899904 h 1453577"/>
                <a:gd name="connsiteX2" fmla="*/ 1560353 w 4714613"/>
                <a:gd name="connsiteY2" fmla="*/ 388175 h 1453577"/>
                <a:gd name="connsiteX3" fmla="*/ 2231472 w 4714613"/>
                <a:gd name="connsiteY3" fmla="*/ 86171 h 1453577"/>
                <a:gd name="connsiteX4" fmla="*/ 2869035 w 4714613"/>
                <a:gd name="connsiteY4" fmla="*/ 10671 h 1453577"/>
                <a:gd name="connsiteX5" fmla="*/ 4714613 w 4714613"/>
                <a:gd name="connsiteY5" fmla="*/ 2282 h 1453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14613" h="1453577">
                  <a:moveTo>
                    <a:pt x="0" y="1453577"/>
                  </a:moveTo>
                  <a:cubicBezTo>
                    <a:pt x="348143" y="1265524"/>
                    <a:pt x="696286" y="1077471"/>
                    <a:pt x="956345" y="899904"/>
                  </a:cubicBezTo>
                  <a:cubicBezTo>
                    <a:pt x="1216404" y="722337"/>
                    <a:pt x="1347832" y="523797"/>
                    <a:pt x="1560353" y="388175"/>
                  </a:cubicBezTo>
                  <a:cubicBezTo>
                    <a:pt x="1772874" y="252553"/>
                    <a:pt x="2013358" y="149088"/>
                    <a:pt x="2231472" y="86171"/>
                  </a:cubicBezTo>
                  <a:cubicBezTo>
                    <a:pt x="2449586" y="23254"/>
                    <a:pt x="2455178" y="24652"/>
                    <a:pt x="2869035" y="10671"/>
                  </a:cubicBezTo>
                  <a:cubicBezTo>
                    <a:pt x="3282892" y="-3310"/>
                    <a:pt x="3998752" y="-514"/>
                    <a:pt x="4714613" y="2282"/>
                  </a:cubicBezTo>
                </a:path>
              </a:pathLst>
            </a:cu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100" b="1">
                <a:latin typeface="Verdana" panose="020B0604030504040204" pitchFamily="34" charset="0"/>
                <a:ea typeface="Verdana" panose="020B0604030504040204" pitchFamily="34" charset="0"/>
              </a:endParaRPr>
            </a:p>
          </p:txBody>
        </p:sp>
        <p:sp>
          <p:nvSpPr>
            <p:cNvPr id="31" name="Forme libre : forme 30">
              <a:extLst>
                <a:ext uri="{FF2B5EF4-FFF2-40B4-BE49-F238E27FC236}">
                  <a16:creationId xmlns:a16="http://schemas.microsoft.com/office/drawing/2014/main" id="{C3BE41C8-A94F-4215-A7C6-C605FD0C4108}"/>
                </a:ext>
              </a:extLst>
            </p:cNvPr>
            <p:cNvSpPr/>
            <p:nvPr/>
          </p:nvSpPr>
          <p:spPr>
            <a:xfrm>
              <a:off x="5167618" y="1268670"/>
              <a:ext cx="4714613" cy="3756336"/>
            </a:xfrm>
            <a:custGeom>
              <a:avLst/>
              <a:gdLst>
                <a:gd name="connsiteX0" fmla="*/ 0 w 4714613"/>
                <a:gd name="connsiteY0" fmla="*/ 3756336 h 3756336"/>
                <a:gd name="connsiteX1" fmla="*/ 385894 w 4714613"/>
                <a:gd name="connsiteY1" fmla="*/ 3479499 h 3756336"/>
                <a:gd name="connsiteX2" fmla="*/ 1006679 w 4714613"/>
                <a:gd name="connsiteY2" fmla="*/ 2732879 h 3756336"/>
                <a:gd name="connsiteX3" fmla="*/ 1627465 w 4714613"/>
                <a:gd name="connsiteY3" fmla="*/ 1868813 h 3756336"/>
                <a:gd name="connsiteX4" fmla="*/ 2063692 w 4714613"/>
                <a:gd name="connsiteY4" fmla="*/ 1348696 h 3756336"/>
                <a:gd name="connsiteX5" fmla="*/ 2692866 w 4714613"/>
                <a:gd name="connsiteY5" fmla="*/ 761466 h 3756336"/>
                <a:gd name="connsiteX6" fmla="*/ 3330430 w 4714613"/>
                <a:gd name="connsiteY6" fmla="*/ 325239 h 3756336"/>
                <a:gd name="connsiteX7" fmla="*/ 3993160 w 4714613"/>
                <a:gd name="connsiteY7" fmla="*/ 73569 h 3756336"/>
                <a:gd name="connsiteX8" fmla="*/ 4488110 w 4714613"/>
                <a:gd name="connsiteY8" fmla="*/ 6457 h 3756336"/>
                <a:gd name="connsiteX9" fmla="*/ 4714613 w 4714613"/>
                <a:gd name="connsiteY9" fmla="*/ 6457 h 3756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14613" h="3756336">
                  <a:moveTo>
                    <a:pt x="0" y="3756336"/>
                  </a:moveTo>
                  <a:cubicBezTo>
                    <a:pt x="109057" y="3703205"/>
                    <a:pt x="218114" y="3650075"/>
                    <a:pt x="385894" y="3479499"/>
                  </a:cubicBezTo>
                  <a:cubicBezTo>
                    <a:pt x="553674" y="3308923"/>
                    <a:pt x="799751" y="3001327"/>
                    <a:pt x="1006679" y="2732879"/>
                  </a:cubicBezTo>
                  <a:cubicBezTo>
                    <a:pt x="1213607" y="2464431"/>
                    <a:pt x="1451296" y="2099510"/>
                    <a:pt x="1627465" y="1868813"/>
                  </a:cubicBezTo>
                  <a:cubicBezTo>
                    <a:pt x="1803634" y="1638116"/>
                    <a:pt x="1886125" y="1533254"/>
                    <a:pt x="2063692" y="1348696"/>
                  </a:cubicBezTo>
                  <a:cubicBezTo>
                    <a:pt x="2241259" y="1164138"/>
                    <a:pt x="2481743" y="932042"/>
                    <a:pt x="2692866" y="761466"/>
                  </a:cubicBezTo>
                  <a:cubicBezTo>
                    <a:pt x="2903989" y="590890"/>
                    <a:pt x="3113714" y="439888"/>
                    <a:pt x="3330430" y="325239"/>
                  </a:cubicBezTo>
                  <a:cubicBezTo>
                    <a:pt x="3547146" y="210590"/>
                    <a:pt x="3800213" y="126699"/>
                    <a:pt x="3993160" y="73569"/>
                  </a:cubicBezTo>
                  <a:cubicBezTo>
                    <a:pt x="4186107" y="20439"/>
                    <a:pt x="4367868" y="17642"/>
                    <a:pt x="4488110" y="6457"/>
                  </a:cubicBezTo>
                  <a:cubicBezTo>
                    <a:pt x="4608352" y="-4728"/>
                    <a:pt x="4661482" y="864"/>
                    <a:pt x="4714613" y="6457"/>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100" b="1">
                <a:latin typeface="Verdana" panose="020B0604030504040204" pitchFamily="34" charset="0"/>
                <a:ea typeface="Verdana" panose="020B0604030504040204" pitchFamily="34" charset="0"/>
              </a:endParaRPr>
            </a:p>
          </p:txBody>
        </p:sp>
        <p:sp>
          <p:nvSpPr>
            <p:cNvPr id="32" name="Forme libre : forme 31">
              <a:extLst>
                <a:ext uri="{FF2B5EF4-FFF2-40B4-BE49-F238E27FC236}">
                  <a16:creationId xmlns:a16="http://schemas.microsoft.com/office/drawing/2014/main" id="{0202B37E-085A-4ED2-BF58-84E9BEA527AD}"/>
                </a:ext>
              </a:extLst>
            </p:cNvPr>
            <p:cNvSpPr/>
            <p:nvPr/>
          </p:nvSpPr>
          <p:spPr>
            <a:xfrm>
              <a:off x="5167618" y="4696718"/>
              <a:ext cx="4714613" cy="437345"/>
            </a:xfrm>
            <a:custGeom>
              <a:avLst/>
              <a:gdLst>
                <a:gd name="connsiteX0" fmla="*/ 0 w 4714613"/>
                <a:gd name="connsiteY0" fmla="*/ 328288 h 437345"/>
                <a:gd name="connsiteX1" fmla="*/ 360727 w 4714613"/>
                <a:gd name="connsiteY1" fmla="*/ 101785 h 437345"/>
                <a:gd name="connsiteX2" fmla="*/ 746621 w 4714613"/>
                <a:gd name="connsiteY2" fmla="*/ 1117 h 437345"/>
                <a:gd name="connsiteX3" fmla="*/ 1317072 w 4714613"/>
                <a:gd name="connsiteY3" fmla="*/ 59840 h 437345"/>
                <a:gd name="connsiteX4" fmla="*/ 2457975 w 4714613"/>
                <a:gd name="connsiteY4" fmla="*/ 236009 h 437345"/>
                <a:gd name="connsiteX5" fmla="*/ 4127384 w 4714613"/>
                <a:gd name="connsiteY5" fmla="*/ 378622 h 437345"/>
                <a:gd name="connsiteX6" fmla="*/ 4714613 w 4714613"/>
                <a:gd name="connsiteY6" fmla="*/ 437345 h 437345"/>
                <a:gd name="connsiteX0" fmla="*/ 0 w 4714613"/>
                <a:gd name="connsiteY0" fmla="*/ 328288 h 437345"/>
                <a:gd name="connsiteX1" fmla="*/ 394283 w 4714613"/>
                <a:gd name="connsiteY1" fmla="*/ 101785 h 437345"/>
                <a:gd name="connsiteX2" fmla="*/ 746621 w 4714613"/>
                <a:gd name="connsiteY2" fmla="*/ 1117 h 437345"/>
                <a:gd name="connsiteX3" fmla="*/ 1317072 w 4714613"/>
                <a:gd name="connsiteY3" fmla="*/ 59840 h 437345"/>
                <a:gd name="connsiteX4" fmla="*/ 2457975 w 4714613"/>
                <a:gd name="connsiteY4" fmla="*/ 236009 h 437345"/>
                <a:gd name="connsiteX5" fmla="*/ 4127384 w 4714613"/>
                <a:gd name="connsiteY5" fmla="*/ 378622 h 437345"/>
                <a:gd name="connsiteX6" fmla="*/ 4714613 w 4714613"/>
                <a:gd name="connsiteY6" fmla="*/ 437345 h 437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14613" h="437345">
                  <a:moveTo>
                    <a:pt x="0" y="328288"/>
                  </a:moveTo>
                  <a:cubicBezTo>
                    <a:pt x="118145" y="242300"/>
                    <a:pt x="269846" y="156313"/>
                    <a:pt x="394283" y="101785"/>
                  </a:cubicBezTo>
                  <a:cubicBezTo>
                    <a:pt x="518720" y="47257"/>
                    <a:pt x="592823" y="8108"/>
                    <a:pt x="746621" y="1117"/>
                  </a:cubicBezTo>
                  <a:cubicBezTo>
                    <a:pt x="900419" y="-5874"/>
                    <a:pt x="1031846" y="20691"/>
                    <a:pt x="1317072" y="59840"/>
                  </a:cubicBezTo>
                  <a:cubicBezTo>
                    <a:pt x="1602298" y="98989"/>
                    <a:pt x="1989590" y="182879"/>
                    <a:pt x="2457975" y="236009"/>
                  </a:cubicBezTo>
                  <a:cubicBezTo>
                    <a:pt x="2926360" y="289139"/>
                    <a:pt x="3751278" y="345066"/>
                    <a:pt x="4127384" y="378622"/>
                  </a:cubicBezTo>
                  <a:cubicBezTo>
                    <a:pt x="4503490" y="412178"/>
                    <a:pt x="4609051" y="424761"/>
                    <a:pt x="4714613" y="437345"/>
                  </a:cubicBezTo>
                </a:path>
              </a:pathLst>
            </a:cu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100" b="1">
                <a:latin typeface="Verdana" panose="020B0604030504040204" pitchFamily="34" charset="0"/>
                <a:ea typeface="Verdana" panose="020B0604030504040204" pitchFamily="34" charset="0"/>
              </a:endParaRPr>
            </a:p>
          </p:txBody>
        </p:sp>
        <p:sp>
          <p:nvSpPr>
            <p:cNvPr id="33" name="ZoneTexte 32">
              <a:extLst>
                <a:ext uri="{FF2B5EF4-FFF2-40B4-BE49-F238E27FC236}">
                  <a16:creationId xmlns:a16="http://schemas.microsoft.com/office/drawing/2014/main" id="{5532CEA1-0BDE-4E78-A464-F36EF4FDB595}"/>
                </a:ext>
              </a:extLst>
            </p:cNvPr>
            <p:cNvSpPr txBox="1"/>
            <p:nvPr/>
          </p:nvSpPr>
          <p:spPr>
            <a:xfrm>
              <a:off x="9921379" y="4980173"/>
              <a:ext cx="983028" cy="320732"/>
            </a:xfrm>
            <a:prstGeom prst="rect">
              <a:avLst/>
            </a:prstGeom>
            <a:noFill/>
          </p:spPr>
          <p:txBody>
            <a:bodyPr wrap="none" rtlCol="0">
              <a:spAutoFit/>
            </a:bodyPr>
            <a:lstStyle/>
            <a:p>
              <a:r>
                <a:rPr lang="fr-FR" sz="1100" b="1" dirty="0">
                  <a:solidFill>
                    <a:srgbClr val="0070C0"/>
                  </a:solidFill>
                  <a:latin typeface="Verdana" panose="020B0604030504040204" pitchFamily="34" charset="0"/>
                  <a:ea typeface="Verdana" panose="020B0604030504040204" pitchFamily="34" charset="0"/>
                </a:rPr>
                <a:t>RCP 2.6</a:t>
              </a:r>
            </a:p>
          </p:txBody>
        </p:sp>
        <p:sp>
          <p:nvSpPr>
            <p:cNvPr id="34" name="ZoneTexte 33">
              <a:extLst>
                <a:ext uri="{FF2B5EF4-FFF2-40B4-BE49-F238E27FC236}">
                  <a16:creationId xmlns:a16="http://schemas.microsoft.com/office/drawing/2014/main" id="{CCB5BFA2-40CA-46FB-A27A-F0EF28E1E3D3}"/>
                </a:ext>
              </a:extLst>
            </p:cNvPr>
            <p:cNvSpPr txBox="1"/>
            <p:nvPr/>
          </p:nvSpPr>
          <p:spPr>
            <a:xfrm>
              <a:off x="9921376" y="4115557"/>
              <a:ext cx="983028" cy="320732"/>
            </a:xfrm>
            <a:prstGeom prst="rect">
              <a:avLst/>
            </a:prstGeom>
            <a:noFill/>
          </p:spPr>
          <p:txBody>
            <a:bodyPr wrap="none" rtlCol="0">
              <a:spAutoFit/>
            </a:bodyPr>
            <a:lstStyle/>
            <a:p>
              <a:r>
                <a:rPr lang="fr-FR" sz="1100" b="1" dirty="0">
                  <a:solidFill>
                    <a:srgbClr val="00B050"/>
                  </a:solidFill>
                  <a:latin typeface="Verdana" panose="020B0604030504040204" pitchFamily="34" charset="0"/>
                  <a:ea typeface="Verdana" panose="020B0604030504040204" pitchFamily="34" charset="0"/>
                </a:rPr>
                <a:t>RCP 4.5</a:t>
              </a:r>
            </a:p>
          </p:txBody>
        </p:sp>
        <p:sp>
          <p:nvSpPr>
            <p:cNvPr id="35" name="ZoneTexte 34">
              <a:extLst>
                <a:ext uri="{FF2B5EF4-FFF2-40B4-BE49-F238E27FC236}">
                  <a16:creationId xmlns:a16="http://schemas.microsoft.com/office/drawing/2014/main" id="{2AB77765-ACD6-4774-9802-AD53B76BF4AE}"/>
                </a:ext>
              </a:extLst>
            </p:cNvPr>
            <p:cNvSpPr txBox="1"/>
            <p:nvPr/>
          </p:nvSpPr>
          <p:spPr>
            <a:xfrm>
              <a:off x="9921379" y="3425928"/>
              <a:ext cx="983028" cy="320732"/>
            </a:xfrm>
            <a:prstGeom prst="rect">
              <a:avLst/>
            </a:prstGeom>
            <a:noFill/>
          </p:spPr>
          <p:txBody>
            <a:bodyPr wrap="none" rtlCol="0">
              <a:spAutoFit/>
            </a:bodyPr>
            <a:lstStyle/>
            <a:p>
              <a:r>
                <a:rPr lang="fr-FR" sz="1100" b="1" dirty="0">
                  <a:solidFill>
                    <a:srgbClr val="FFC000"/>
                  </a:solidFill>
                  <a:latin typeface="Verdana" panose="020B0604030504040204" pitchFamily="34" charset="0"/>
                  <a:ea typeface="Verdana" panose="020B0604030504040204" pitchFamily="34" charset="0"/>
                </a:rPr>
                <a:t>RCP 6.0</a:t>
              </a:r>
            </a:p>
          </p:txBody>
        </p:sp>
        <p:sp>
          <p:nvSpPr>
            <p:cNvPr id="36" name="ZoneTexte 35">
              <a:extLst>
                <a:ext uri="{FF2B5EF4-FFF2-40B4-BE49-F238E27FC236}">
                  <a16:creationId xmlns:a16="http://schemas.microsoft.com/office/drawing/2014/main" id="{FBA1C91E-CDCC-41F9-BF6B-8EB4EB738393}"/>
                </a:ext>
              </a:extLst>
            </p:cNvPr>
            <p:cNvSpPr txBox="1"/>
            <p:nvPr/>
          </p:nvSpPr>
          <p:spPr>
            <a:xfrm>
              <a:off x="9921379" y="1120838"/>
              <a:ext cx="983028" cy="320732"/>
            </a:xfrm>
            <a:prstGeom prst="rect">
              <a:avLst/>
            </a:prstGeom>
            <a:noFill/>
          </p:spPr>
          <p:txBody>
            <a:bodyPr wrap="none" rtlCol="0">
              <a:spAutoFit/>
            </a:bodyPr>
            <a:lstStyle/>
            <a:p>
              <a:r>
                <a:rPr lang="fr-FR" sz="1100" b="1" dirty="0">
                  <a:solidFill>
                    <a:srgbClr val="FF0000"/>
                  </a:solidFill>
                  <a:latin typeface="Verdana" panose="020B0604030504040204" pitchFamily="34" charset="0"/>
                  <a:ea typeface="Verdana" panose="020B0604030504040204" pitchFamily="34" charset="0"/>
                </a:rPr>
                <a:t>RCP 8.5</a:t>
              </a:r>
            </a:p>
          </p:txBody>
        </p:sp>
        <p:sp>
          <p:nvSpPr>
            <p:cNvPr id="37" name="ZoneTexte 36">
              <a:extLst>
                <a:ext uri="{FF2B5EF4-FFF2-40B4-BE49-F238E27FC236}">
                  <a16:creationId xmlns:a16="http://schemas.microsoft.com/office/drawing/2014/main" id="{4628E4F3-8217-4ECD-A6E6-86BA5B5BAC13}"/>
                </a:ext>
              </a:extLst>
            </p:cNvPr>
            <p:cNvSpPr txBox="1"/>
            <p:nvPr/>
          </p:nvSpPr>
          <p:spPr>
            <a:xfrm>
              <a:off x="5693565" y="6286471"/>
              <a:ext cx="835633" cy="320732"/>
            </a:xfrm>
            <a:prstGeom prst="rect">
              <a:avLst/>
            </a:prstGeom>
            <a:noFill/>
          </p:spPr>
          <p:txBody>
            <a:bodyPr wrap="none" rtlCol="0">
              <a:spAutoFit/>
            </a:bodyPr>
            <a:lstStyle/>
            <a:p>
              <a:pPr algn="ctr"/>
              <a:r>
                <a:rPr lang="fr-FR" sz="1100" b="1" dirty="0">
                  <a:solidFill>
                    <a:srgbClr val="324055"/>
                  </a:solidFill>
                  <a:latin typeface="Verdana" panose="020B0604030504040204" pitchFamily="34" charset="0"/>
                  <a:ea typeface="Verdana" panose="020B0604030504040204" pitchFamily="34" charset="0"/>
                </a:rPr>
                <a:t>Année</a:t>
              </a:r>
            </a:p>
          </p:txBody>
        </p:sp>
        <p:sp>
          <p:nvSpPr>
            <p:cNvPr id="38" name="ZoneTexte 37">
              <a:extLst>
                <a:ext uri="{FF2B5EF4-FFF2-40B4-BE49-F238E27FC236}">
                  <a16:creationId xmlns:a16="http://schemas.microsoft.com/office/drawing/2014/main" id="{EC002547-F2A3-4BF7-B59A-ADD245DA2404}"/>
                </a:ext>
              </a:extLst>
            </p:cNvPr>
            <p:cNvSpPr txBox="1"/>
            <p:nvPr/>
          </p:nvSpPr>
          <p:spPr>
            <a:xfrm>
              <a:off x="4957916" y="243623"/>
              <a:ext cx="2276173" cy="377332"/>
            </a:xfrm>
            <a:prstGeom prst="rect">
              <a:avLst/>
            </a:prstGeom>
            <a:noFill/>
          </p:spPr>
          <p:txBody>
            <a:bodyPr wrap="none" rtlCol="0">
              <a:spAutoFit/>
            </a:bodyPr>
            <a:lstStyle/>
            <a:p>
              <a:pPr algn="ctr"/>
              <a:r>
                <a:rPr lang="fr-FR" sz="1400" b="1" dirty="0">
                  <a:solidFill>
                    <a:srgbClr val="324055"/>
                  </a:solidFill>
                  <a:latin typeface="Verdana" panose="020B0604030504040204" pitchFamily="34" charset="0"/>
                  <a:ea typeface="Verdana" panose="020B0604030504040204" pitchFamily="34" charset="0"/>
                </a:rPr>
                <a:t>Trajectoires RCP</a:t>
              </a:r>
            </a:p>
          </p:txBody>
        </p:sp>
        <p:sp>
          <p:nvSpPr>
            <p:cNvPr id="39" name="Forme libre : forme 38">
              <a:extLst>
                <a:ext uri="{FF2B5EF4-FFF2-40B4-BE49-F238E27FC236}">
                  <a16:creationId xmlns:a16="http://schemas.microsoft.com/office/drawing/2014/main" id="{90D6BECF-B717-4D92-BC2B-24799A534F0E}"/>
                </a:ext>
              </a:extLst>
            </p:cNvPr>
            <p:cNvSpPr/>
            <p:nvPr/>
          </p:nvSpPr>
          <p:spPr>
            <a:xfrm>
              <a:off x="2340528" y="5025006"/>
              <a:ext cx="2835479" cy="864066"/>
            </a:xfrm>
            <a:custGeom>
              <a:avLst/>
              <a:gdLst>
                <a:gd name="connsiteX0" fmla="*/ 0 w 2835479"/>
                <a:gd name="connsiteY0" fmla="*/ 864066 h 864066"/>
                <a:gd name="connsiteX1" fmla="*/ 503340 w 2835479"/>
                <a:gd name="connsiteY1" fmla="*/ 830510 h 864066"/>
                <a:gd name="connsiteX2" fmla="*/ 671120 w 2835479"/>
                <a:gd name="connsiteY2" fmla="*/ 788565 h 864066"/>
                <a:gd name="connsiteX3" fmla="*/ 947956 w 2835479"/>
                <a:gd name="connsiteY3" fmla="*/ 771787 h 864066"/>
                <a:gd name="connsiteX4" fmla="*/ 1652632 w 2835479"/>
                <a:gd name="connsiteY4" fmla="*/ 620785 h 864066"/>
                <a:gd name="connsiteX5" fmla="*/ 1862356 w 2835479"/>
                <a:gd name="connsiteY5" fmla="*/ 604007 h 864066"/>
                <a:gd name="connsiteX6" fmla="*/ 2206305 w 2835479"/>
                <a:gd name="connsiteY6" fmla="*/ 461394 h 864066"/>
                <a:gd name="connsiteX7" fmla="*/ 2491531 w 2835479"/>
                <a:gd name="connsiteY7" fmla="*/ 234892 h 864066"/>
                <a:gd name="connsiteX8" fmla="*/ 2634144 w 2835479"/>
                <a:gd name="connsiteY8" fmla="*/ 125835 h 864066"/>
                <a:gd name="connsiteX9" fmla="*/ 2835479 w 2835479"/>
                <a:gd name="connsiteY9" fmla="*/ 0 h 864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5479" h="864066">
                  <a:moveTo>
                    <a:pt x="0" y="864066"/>
                  </a:moveTo>
                  <a:cubicBezTo>
                    <a:pt x="195743" y="853579"/>
                    <a:pt x="391487" y="843093"/>
                    <a:pt x="503340" y="830510"/>
                  </a:cubicBezTo>
                  <a:cubicBezTo>
                    <a:pt x="615193" y="817926"/>
                    <a:pt x="597017" y="798352"/>
                    <a:pt x="671120" y="788565"/>
                  </a:cubicBezTo>
                  <a:cubicBezTo>
                    <a:pt x="745223" y="778778"/>
                    <a:pt x="784371" y="799750"/>
                    <a:pt x="947956" y="771787"/>
                  </a:cubicBezTo>
                  <a:cubicBezTo>
                    <a:pt x="1111541" y="743824"/>
                    <a:pt x="1500232" y="648748"/>
                    <a:pt x="1652632" y="620785"/>
                  </a:cubicBezTo>
                  <a:cubicBezTo>
                    <a:pt x="1805032" y="592822"/>
                    <a:pt x="1770077" y="630572"/>
                    <a:pt x="1862356" y="604007"/>
                  </a:cubicBezTo>
                  <a:cubicBezTo>
                    <a:pt x="1954635" y="577442"/>
                    <a:pt x="2101443" y="522913"/>
                    <a:pt x="2206305" y="461394"/>
                  </a:cubicBezTo>
                  <a:cubicBezTo>
                    <a:pt x="2311167" y="399875"/>
                    <a:pt x="2420225" y="290818"/>
                    <a:pt x="2491531" y="234892"/>
                  </a:cubicBezTo>
                  <a:cubicBezTo>
                    <a:pt x="2562837" y="178966"/>
                    <a:pt x="2576819" y="164984"/>
                    <a:pt x="2634144" y="125835"/>
                  </a:cubicBezTo>
                  <a:cubicBezTo>
                    <a:pt x="2691469" y="86686"/>
                    <a:pt x="2763474" y="43343"/>
                    <a:pt x="2835479" y="0"/>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100" b="1">
                <a:latin typeface="Verdana" panose="020B0604030504040204" pitchFamily="34" charset="0"/>
                <a:ea typeface="Verdana" panose="020B0604030504040204" pitchFamily="34" charset="0"/>
              </a:endParaRPr>
            </a:p>
          </p:txBody>
        </p:sp>
      </p:grpSp>
    </p:spTree>
    <p:extLst>
      <p:ext uri="{BB962C8B-B14F-4D97-AF65-F5344CB8AC3E}">
        <p14:creationId xmlns:p14="http://schemas.microsoft.com/office/powerpoint/2010/main" val="2802253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EEFBF2"/>
        </a:solidFill>
        <a:effectLst/>
      </p:bgPr>
    </p:bg>
    <p:spTree>
      <p:nvGrpSpPr>
        <p:cNvPr id="1" name=""/>
        <p:cNvGrpSpPr/>
        <p:nvPr/>
      </p:nvGrpSpPr>
      <p:grpSpPr>
        <a:xfrm>
          <a:off x="0" y="0"/>
          <a:ext cx="0" cy="0"/>
          <a:chOff x="0" y="0"/>
          <a:chExt cx="0" cy="0"/>
        </a:xfrm>
      </p:grpSpPr>
      <p:sp>
        <p:nvSpPr>
          <p:cNvPr id="87" name="Forme libre 91">
            <a:extLst>
              <a:ext uri="{FF2B5EF4-FFF2-40B4-BE49-F238E27FC236}">
                <a16:creationId xmlns:a16="http://schemas.microsoft.com/office/drawing/2014/main" id="{F1BB4E6A-7257-46B6-8BA6-DBAF5D334A6B}"/>
              </a:ext>
            </a:extLst>
          </p:cNvPr>
          <p:cNvSpPr/>
          <p:nvPr/>
        </p:nvSpPr>
        <p:spPr>
          <a:xfrm>
            <a:off x="4741872" y="4378003"/>
            <a:ext cx="4197927" cy="897775"/>
          </a:xfrm>
          <a:custGeom>
            <a:avLst/>
            <a:gdLst>
              <a:gd name="connsiteX0" fmla="*/ 0 w 4214553"/>
              <a:gd name="connsiteY0" fmla="*/ 689957 h 897775"/>
              <a:gd name="connsiteX1" fmla="*/ 99753 w 4214553"/>
              <a:gd name="connsiteY1" fmla="*/ 689957 h 897775"/>
              <a:gd name="connsiteX2" fmla="*/ 182880 w 4214553"/>
              <a:gd name="connsiteY2" fmla="*/ 665019 h 897775"/>
              <a:gd name="connsiteX3" fmla="*/ 241069 w 4214553"/>
              <a:gd name="connsiteY3" fmla="*/ 656706 h 897775"/>
              <a:gd name="connsiteX4" fmla="*/ 315884 w 4214553"/>
              <a:gd name="connsiteY4" fmla="*/ 581891 h 897775"/>
              <a:gd name="connsiteX5" fmla="*/ 382386 w 4214553"/>
              <a:gd name="connsiteY5" fmla="*/ 598517 h 897775"/>
              <a:gd name="connsiteX6" fmla="*/ 423949 w 4214553"/>
              <a:gd name="connsiteY6" fmla="*/ 540328 h 897775"/>
              <a:gd name="connsiteX7" fmla="*/ 507077 w 4214553"/>
              <a:gd name="connsiteY7" fmla="*/ 515390 h 897775"/>
              <a:gd name="connsiteX8" fmla="*/ 590204 w 4214553"/>
              <a:gd name="connsiteY8" fmla="*/ 448888 h 897775"/>
              <a:gd name="connsiteX9" fmla="*/ 656706 w 4214553"/>
              <a:gd name="connsiteY9" fmla="*/ 448888 h 897775"/>
              <a:gd name="connsiteX10" fmla="*/ 798022 w 4214553"/>
              <a:gd name="connsiteY10" fmla="*/ 382386 h 897775"/>
              <a:gd name="connsiteX11" fmla="*/ 906088 w 4214553"/>
              <a:gd name="connsiteY11" fmla="*/ 390699 h 897775"/>
              <a:gd name="connsiteX12" fmla="*/ 989215 w 4214553"/>
              <a:gd name="connsiteY12" fmla="*/ 357448 h 897775"/>
              <a:gd name="connsiteX13" fmla="*/ 1022466 w 4214553"/>
              <a:gd name="connsiteY13" fmla="*/ 382386 h 897775"/>
              <a:gd name="connsiteX14" fmla="*/ 1080655 w 4214553"/>
              <a:gd name="connsiteY14" fmla="*/ 349135 h 897775"/>
              <a:gd name="connsiteX15" fmla="*/ 1147157 w 4214553"/>
              <a:gd name="connsiteY15" fmla="*/ 349135 h 897775"/>
              <a:gd name="connsiteX16" fmla="*/ 1271848 w 4214553"/>
              <a:gd name="connsiteY16" fmla="*/ 274320 h 897775"/>
              <a:gd name="connsiteX17" fmla="*/ 1330037 w 4214553"/>
              <a:gd name="connsiteY17" fmla="*/ 290946 h 897775"/>
              <a:gd name="connsiteX18" fmla="*/ 1379913 w 4214553"/>
              <a:gd name="connsiteY18" fmla="*/ 224444 h 897775"/>
              <a:gd name="connsiteX19" fmla="*/ 1463040 w 4214553"/>
              <a:gd name="connsiteY19" fmla="*/ 224444 h 897775"/>
              <a:gd name="connsiteX20" fmla="*/ 1521229 w 4214553"/>
              <a:gd name="connsiteY20" fmla="*/ 207819 h 897775"/>
              <a:gd name="connsiteX21" fmla="*/ 1571106 w 4214553"/>
              <a:gd name="connsiteY21" fmla="*/ 224444 h 897775"/>
              <a:gd name="connsiteX22" fmla="*/ 1654233 w 4214553"/>
              <a:gd name="connsiteY22" fmla="*/ 174568 h 897775"/>
              <a:gd name="connsiteX23" fmla="*/ 1654233 w 4214553"/>
              <a:gd name="connsiteY23" fmla="*/ 174568 h 897775"/>
              <a:gd name="connsiteX24" fmla="*/ 1820488 w 4214553"/>
              <a:gd name="connsiteY24" fmla="*/ 157942 h 897775"/>
              <a:gd name="connsiteX25" fmla="*/ 1895302 w 4214553"/>
              <a:gd name="connsiteY25" fmla="*/ 149630 h 897775"/>
              <a:gd name="connsiteX26" fmla="*/ 1928553 w 4214553"/>
              <a:gd name="connsiteY26" fmla="*/ 133004 h 897775"/>
              <a:gd name="connsiteX27" fmla="*/ 2078182 w 4214553"/>
              <a:gd name="connsiteY27" fmla="*/ 149630 h 897775"/>
              <a:gd name="connsiteX28" fmla="*/ 2261062 w 4214553"/>
              <a:gd name="connsiteY28" fmla="*/ 108066 h 897775"/>
              <a:gd name="connsiteX29" fmla="*/ 2335877 w 4214553"/>
              <a:gd name="connsiteY29" fmla="*/ 124691 h 897775"/>
              <a:gd name="connsiteX30" fmla="*/ 2443942 w 4214553"/>
              <a:gd name="connsiteY30" fmla="*/ 83128 h 897775"/>
              <a:gd name="connsiteX31" fmla="*/ 2568633 w 4214553"/>
              <a:gd name="connsiteY31" fmla="*/ 99753 h 897775"/>
              <a:gd name="connsiteX32" fmla="*/ 2726575 w 4214553"/>
              <a:gd name="connsiteY32" fmla="*/ 91440 h 897775"/>
              <a:gd name="connsiteX33" fmla="*/ 2793077 w 4214553"/>
              <a:gd name="connsiteY33" fmla="*/ 83128 h 897775"/>
              <a:gd name="connsiteX34" fmla="*/ 2842953 w 4214553"/>
              <a:gd name="connsiteY34" fmla="*/ 91440 h 897775"/>
              <a:gd name="connsiteX35" fmla="*/ 2926080 w 4214553"/>
              <a:gd name="connsiteY35" fmla="*/ 74815 h 897775"/>
              <a:gd name="connsiteX36" fmla="*/ 2975957 w 4214553"/>
              <a:gd name="connsiteY36" fmla="*/ 116379 h 897775"/>
              <a:gd name="connsiteX37" fmla="*/ 3067397 w 4214553"/>
              <a:gd name="connsiteY37" fmla="*/ 58190 h 897775"/>
              <a:gd name="connsiteX38" fmla="*/ 3133899 w 4214553"/>
              <a:gd name="connsiteY38" fmla="*/ 83128 h 897775"/>
              <a:gd name="connsiteX39" fmla="*/ 3250277 w 4214553"/>
              <a:gd name="connsiteY39" fmla="*/ 66502 h 897775"/>
              <a:gd name="connsiteX40" fmla="*/ 3291840 w 4214553"/>
              <a:gd name="connsiteY40" fmla="*/ 58190 h 897775"/>
              <a:gd name="connsiteX41" fmla="*/ 3366655 w 4214553"/>
              <a:gd name="connsiteY41" fmla="*/ 91440 h 897775"/>
              <a:gd name="connsiteX42" fmla="*/ 3449782 w 4214553"/>
              <a:gd name="connsiteY42" fmla="*/ 58190 h 897775"/>
              <a:gd name="connsiteX43" fmla="*/ 3499659 w 4214553"/>
              <a:gd name="connsiteY43" fmla="*/ 116379 h 897775"/>
              <a:gd name="connsiteX44" fmla="*/ 3616037 w 4214553"/>
              <a:gd name="connsiteY44" fmla="*/ 58190 h 897775"/>
              <a:gd name="connsiteX45" fmla="*/ 3690851 w 4214553"/>
              <a:gd name="connsiteY45" fmla="*/ 58190 h 897775"/>
              <a:gd name="connsiteX46" fmla="*/ 3749040 w 4214553"/>
              <a:gd name="connsiteY46" fmla="*/ 33251 h 897775"/>
              <a:gd name="connsiteX47" fmla="*/ 3815542 w 4214553"/>
              <a:gd name="connsiteY47" fmla="*/ 58190 h 897775"/>
              <a:gd name="connsiteX48" fmla="*/ 3873731 w 4214553"/>
              <a:gd name="connsiteY48" fmla="*/ 33251 h 897775"/>
              <a:gd name="connsiteX49" fmla="*/ 3873731 w 4214553"/>
              <a:gd name="connsiteY49" fmla="*/ 33251 h 897775"/>
              <a:gd name="connsiteX50" fmla="*/ 3998422 w 4214553"/>
              <a:gd name="connsiteY50" fmla="*/ 58190 h 897775"/>
              <a:gd name="connsiteX51" fmla="*/ 4064924 w 4214553"/>
              <a:gd name="connsiteY51" fmla="*/ 33251 h 897775"/>
              <a:gd name="connsiteX52" fmla="*/ 4098175 w 4214553"/>
              <a:gd name="connsiteY52" fmla="*/ 0 h 897775"/>
              <a:gd name="connsiteX53" fmla="*/ 4181302 w 4214553"/>
              <a:gd name="connsiteY53" fmla="*/ 58190 h 897775"/>
              <a:gd name="connsiteX54" fmla="*/ 4214553 w 4214553"/>
              <a:gd name="connsiteY54" fmla="*/ 58190 h 897775"/>
              <a:gd name="connsiteX55" fmla="*/ 4214553 w 4214553"/>
              <a:gd name="connsiteY55" fmla="*/ 831273 h 897775"/>
              <a:gd name="connsiteX56" fmla="*/ 4123113 w 4214553"/>
              <a:gd name="connsiteY56" fmla="*/ 856211 h 897775"/>
              <a:gd name="connsiteX57" fmla="*/ 4048299 w 4214553"/>
              <a:gd name="connsiteY57" fmla="*/ 814648 h 897775"/>
              <a:gd name="connsiteX58" fmla="*/ 3973484 w 4214553"/>
              <a:gd name="connsiteY58" fmla="*/ 822960 h 897775"/>
              <a:gd name="connsiteX59" fmla="*/ 3840480 w 4214553"/>
              <a:gd name="connsiteY59" fmla="*/ 814648 h 897775"/>
              <a:gd name="connsiteX60" fmla="*/ 3782291 w 4214553"/>
              <a:gd name="connsiteY60" fmla="*/ 822960 h 897775"/>
              <a:gd name="connsiteX61" fmla="*/ 3749040 w 4214553"/>
              <a:gd name="connsiteY61" fmla="*/ 839586 h 897775"/>
              <a:gd name="connsiteX62" fmla="*/ 3682539 w 4214553"/>
              <a:gd name="connsiteY62" fmla="*/ 798022 h 897775"/>
              <a:gd name="connsiteX63" fmla="*/ 3574473 w 4214553"/>
              <a:gd name="connsiteY63" fmla="*/ 806335 h 897775"/>
              <a:gd name="connsiteX64" fmla="*/ 3507971 w 4214553"/>
              <a:gd name="connsiteY64" fmla="*/ 798022 h 897775"/>
              <a:gd name="connsiteX65" fmla="*/ 3466408 w 4214553"/>
              <a:gd name="connsiteY65" fmla="*/ 822960 h 897775"/>
              <a:gd name="connsiteX66" fmla="*/ 3433157 w 4214553"/>
              <a:gd name="connsiteY66" fmla="*/ 789710 h 897775"/>
              <a:gd name="connsiteX67" fmla="*/ 3300153 w 4214553"/>
              <a:gd name="connsiteY67" fmla="*/ 822960 h 897775"/>
              <a:gd name="connsiteX68" fmla="*/ 3183775 w 4214553"/>
              <a:gd name="connsiteY68" fmla="*/ 781397 h 897775"/>
              <a:gd name="connsiteX69" fmla="*/ 3100648 w 4214553"/>
              <a:gd name="connsiteY69" fmla="*/ 773084 h 897775"/>
              <a:gd name="connsiteX70" fmla="*/ 3092335 w 4214553"/>
              <a:gd name="connsiteY70" fmla="*/ 798022 h 897775"/>
              <a:gd name="connsiteX71" fmla="*/ 3009208 w 4214553"/>
              <a:gd name="connsiteY71" fmla="*/ 764771 h 897775"/>
              <a:gd name="connsiteX72" fmla="*/ 2884517 w 4214553"/>
              <a:gd name="connsiteY72" fmla="*/ 764771 h 897775"/>
              <a:gd name="connsiteX73" fmla="*/ 2743200 w 4214553"/>
              <a:gd name="connsiteY73" fmla="*/ 756459 h 897775"/>
              <a:gd name="connsiteX74" fmla="*/ 2701637 w 4214553"/>
              <a:gd name="connsiteY74" fmla="*/ 723208 h 897775"/>
              <a:gd name="connsiteX75" fmla="*/ 2651760 w 4214553"/>
              <a:gd name="connsiteY75" fmla="*/ 764771 h 897775"/>
              <a:gd name="connsiteX76" fmla="*/ 2510444 w 4214553"/>
              <a:gd name="connsiteY76" fmla="*/ 731520 h 897775"/>
              <a:gd name="connsiteX77" fmla="*/ 2443942 w 4214553"/>
              <a:gd name="connsiteY77" fmla="*/ 748146 h 897775"/>
              <a:gd name="connsiteX78" fmla="*/ 2344189 w 4214553"/>
              <a:gd name="connsiteY78" fmla="*/ 731520 h 897775"/>
              <a:gd name="connsiteX79" fmla="*/ 2227811 w 4214553"/>
              <a:gd name="connsiteY79" fmla="*/ 731520 h 897775"/>
              <a:gd name="connsiteX80" fmla="*/ 2119746 w 4214553"/>
              <a:gd name="connsiteY80" fmla="*/ 714895 h 897775"/>
              <a:gd name="connsiteX81" fmla="*/ 2053244 w 4214553"/>
              <a:gd name="connsiteY81" fmla="*/ 723208 h 897775"/>
              <a:gd name="connsiteX82" fmla="*/ 1828800 w 4214553"/>
              <a:gd name="connsiteY82" fmla="*/ 689957 h 897775"/>
              <a:gd name="connsiteX83" fmla="*/ 1803862 w 4214553"/>
              <a:gd name="connsiteY83" fmla="*/ 714895 h 897775"/>
              <a:gd name="connsiteX84" fmla="*/ 1762299 w 4214553"/>
              <a:gd name="connsiteY84" fmla="*/ 723208 h 897775"/>
              <a:gd name="connsiteX85" fmla="*/ 1712422 w 4214553"/>
              <a:gd name="connsiteY85" fmla="*/ 739833 h 897775"/>
              <a:gd name="connsiteX86" fmla="*/ 1579419 w 4214553"/>
              <a:gd name="connsiteY86" fmla="*/ 689957 h 897775"/>
              <a:gd name="connsiteX87" fmla="*/ 1537855 w 4214553"/>
              <a:gd name="connsiteY87" fmla="*/ 723208 h 897775"/>
              <a:gd name="connsiteX88" fmla="*/ 1471353 w 4214553"/>
              <a:gd name="connsiteY88" fmla="*/ 698270 h 897775"/>
              <a:gd name="connsiteX89" fmla="*/ 1446415 w 4214553"/>
              <a:gd name="connsiteY89" fmla="*/ 731520 h 897775"/>
              <a:gd name="connsiteX90" fmla="*/ 1330037 w 4214553"/>
              <a:gd name="connsiteY90" fmla="*/ 731520 h 897775"/>
              <a:gd name="connsiteX91" fmla="*/ 1246909 w 4214553"/>
              <a:gd name="connsiteY91" fmla="*/ 764771 h 897775"/>
              <a:gd name="connsiteX92" fmla="*/ 1097280 w 4214553"/>
              <a:gd name="connsiteY92" fmla="*/ 731520 h 897775"/>
              <a:gd name="connsiteX93" fmla="*/ 989215 w 4214553"/>
              <a:gd name="connsiteY93" fmla="*/ 748146 h 897775"/>
              <a:gd name="connsiteX94" fmla="*/ 856211 w 4214553"/>
              <a:gd name="connsiteY94" fmla="*/ 781397 h 897775"/>
              <a:gd name="connsiteX95" fmla="*/ 798022 w 4214553"/>
              <a:gd name="connsiteY95" fmla="*/ 756459 h 897775"/>
              <a:gd name="connsiteX96" fmla="*/ 756459 w 4214553"/>
              <a:gd name="connsiteY96" fmla="*/ 789710 h 897775"/>
              <a:gd name="connsiteX97" fmla="*/ 615142 w 4214553"/>
              <a:gd name="connsiteY97" fmla="*/ 839586 h 897775"/>
              <a:gd name="connsiteX98" fmla="*/ 581891 w 4214553"/>
              <a:gd name="connsiteY98" fmla="*/ 864524 h 897775"/>
              <a:gd name="connsiteX99" fmla="*/ 532015 w 4214553"/>
              <a:gd name="connsiteY99" fmla="*/ 822960 h 897775"/>
              <a:gd name="connsiteX100" fmla="*/ 465513 w 4214553"/>
              <a:gd name="connsiteY100" fmla="*/ 806335 h 897775"/>
              <a:gd name="connsiteX101" fmla="*/ 365760 w 4214553"/>
              <a:gd name="connsiteY101" fmla="*/ 847899 h 897775"/>
              <a:gd name="connsiteX102" fmla="*/ 299259 w 4214553"/>
              <a:gd name="connsiteY102" fmla="*/ 881150 h 897775"/>
              <a:gd name="connsiteX103" fmla="*/ 207819 w 4214553"/>
              <a:gd name="connsiteY103" fmla="*/ 872837 h 897775"/>
              <a:gd name="connsiteX104" fmla="*/ 141317 w 4214553"/>
              <a:gd name="connsiteY104" fmla="*/ 897775 h 897775"/>
              <a:gd name="connsiteX105" fmla="*/ 74815 w 4214553"/>
              <a:gd name="connsiteY105" fmla="*/ 897775 h 897775"/>
              <a:gd name="connsiteX106" fmla="*/ 16626 w 4214553"/>
              <a:gd name="connsiteY106" fmla="*/ 897775 h 897775"/>
              <a:gd name="connsiteX107" fmla="*/ 0 w 4214553"/>
              <a:gd name="connsiteY107" fmla="*/ 689957 h 897775"/>
              <a:gd name="connsiteX0" fmla="*/ 2424 w 4197927"/>
              <a:gd name="connsiteY0" fmla="*/ 701863 h 897775"/>
              <a:gd name="connsiteX1" fmla="*/ 83127 w 4197927"/>
              <a:gd name="connsiteY1" fmla="*/ 689957 h 897775"/>
              <a:gd name="connsiteX2" fmla="*/ 166254 w 4197927"/>
              <a:gd name="connsiteY2" fmla="*/ 665019 h 897775"/>
              <a:gd name="connsiteX3" fmla="*/ 224443 w 4197927"/>
              <a:gd name="connsiteY3" fmla="*/ 656706 h 897775"/>
              <a:gd name="connsiteX4" fmla="*/ 299258 w 4197927"/>
              <a:gd name="connsiteY4" fmla="*/ 581891 h 897775"/>
              <a:gd name="connsiteX5" fmla="*/ 365760 w 4197927"/>
              <a:gd name="connsiteY5" fmla="*/ 598517 h 897775"/>
              <a:gd name="connsiteX6" fmla="*/ 407323 w 4197927"/>
              <a:gd name="connsiteY6" fmla="*/ 540328 h 897775"/>
              <a:gd name="connsiteX7" fmla="*/ 490451 w 4197927"/>
              <a:gd name="connsiteY7" fmla="*/ 515390 h 897775"/>
              <a:gd name="connsiteX8" fmla="*/ 573578 w 4197927"/>
              <a:gd name="connsiteY8" fmla="*/ 448888 h 897775"/>
              <a:gd name="connsiteX9" fmla="*/ 640080 w 4197927"/>
              <a:gd name="connsiteY9" fmla="*/ 448888 h 897775"/>
              <a:gd name="connsiteX10" fmla="*/ 781396 w 4197927"/>
              <a:gd name="connsiteY10" fmla="*/ 382386 h 897775"/>
              <a:gd name="connsiteX11" fmla="*/ 889462 w 4197927"/>
              <a:gd name="connsiteY11" fmla="*/ 390699 h 897775"/>
              <a:gd name="connsiteX12" fmla="*/ 972589 w 4197927"/>
              <a:gd name="connsiteY12" fmla="*/ 357448 h 897775"/>
              <a:gd name="connsiteX13" fmla="*/ 1005840 w 4197927"/>
              <a:gd name="connsiteY13" fmla="*/ 382386 h 897775"/>
              <a:gd name="connsiteX14" fmla="*/ 1064029 w 4197927"/>
              <a:gd name="connsiteY14" fmla="*/ 349135 h 897775"/>
              <a:gd name="connsiteX15" fmla="*/ 1130531 w 4197927"/>
              <a:gd name="connsiteY15" fmla="*/ 349135 h 897775"/>
              <a:gd name="connsiteX16" fmla="*/ 1255222 w 4197927"/>
              <a:gd name="connsiteY16" fmla="*/ 274320 h 897775"/>
              <a:gd name="connsiteX17" fmla="*/ 1313411 w 4197927"/>
              <a:gd name="connsiteY17" fmla="*/ 290946 h 897775"/>
              <a:gd name="connsiteX18" fmla="*/ 1363287 w 4197927"/>
              <a:gd name="connsiteY18" fmla="*/ 224444 h 897775"/>
              <a:gd name="connsiteX19" fmla="*/ 1446414 w 4197927"/>
              <a:gd name="connsiteY19" fmla="*/ 224444 h 897775"/>
              <a:gd name="connsiteX20" fmla="*/ 1504603 w 4197927"/>
              <a:gd name="connsiteY20" fmla="*/ 207819 h 897775"/>
              <a:gd name="connsiteX21" fmla="*/ 1554480 w 4197927"/>
              <a:gd name="connsiteY21" fmla="*/ 224444 h 897775"/>
              <a:gd name="connsiteX22" fmla="*/ 1637607 w 4197927"/>
              <a:gd name="connsiteY22" fmla="*/ 174568 h 897775"/>
              <a:gd name="connsiteX23" fmla="*/ 1637607 w 4197927"/>
              <a:gd name="connsiteY23" fmla="*/ 174568 h 897775"/>
              <a:gd name="connsiteX24" fmla="*/ 1803862 w 4197927"/>
              <a:gd name="connsiteY24" fmla="*/ 157942 h 897775"/>
              <a:gd name="connsiteX25" fmla="*/ 1878676 w 4197927"/>
              <a:gd name="connsiteY25" fmla="*/ 149630 h 897775"/>
              <a:gd name="connsiteX26" fmla="*/ 1911927 w 4197927"/>
              <a:gd name="connsiteY26" fmla="*/ 133004 h 897775"/>
              <a:gd name="connsiteX27" fmla="*/ 2061556 w 4197927"/>
              <a:gd name="connsiteY27" fmla="*/ 149630 h 897775"/>
              <a:gd name="connsiteX28" fmla="*/ 2244436 w 4197927"/>
              <a:gd name="connsiteY28" fmla="*/ 108066 h 897775"/>
              <a:gd name="connsiteX29" fmla="*/ 2319251 w 4197927"/>
              <a:gd name="connsiteY29" fmla="*/ 124691 h 897775"/>
              <a:gd name="connsiteX30" fmla="*/ 2427316 w 4197927"/>
              <a:gd name="connsiteY30" fmla="*/ 83128 h 897775"/>
              <a:gd name="connsiteX31" fmla="*/ 2552007 w 4197927"/>
              <a:gd name="connsiteY31" fmla="*/ 99753 h 897775"/>
              <a:gd name="connsiteX32" fmla="*/ 2709949 w 4197927"/>
              <a:gd name="connsiteY32" fmla="*/ 91440 h 897775"/>
              <a:gd name="connsiteX33" fmla="*/ 2776451 w 4197927"/>
              <a:gd name="connsiteY33" fmla="*/ 83128 h 897775"/>
              <a:gd name="connsiteX34" fmla="*/ 2826327 w 4197927"/>
              <a:gd name="connsiteY34" fmla="*/ 91440 h 897775"/>
              <a:gd name="connsiteX35" fmla="*/ 2909454 w 4197927"/>
              <a:gd name="connsiteY35" fmla="*/ 74815 h 897775"/>
              <a:gd name="connsiteX36" fmla="*/ 2959331 w 4197927"/>
              <a:gd name="connsiteY36" fmla="*/ 116379 h 897775"/>
              <a:gd name="connsiteX37" fmla="*/ 3050771 w 4197927"/>
              <a:gd name="connsiteY37" fmla="*/ 58190 h 897775"/>
              <a:gd name="connsiteX38" fmla="*/ 3117273 w 4197927"/>
              <a:gd name="connsiteY38" fmla="*/ 83128 h 897775"/>
              <a:gd name="connsiteX39" fmla="*/ 3233651 w 4197927"/>
              <a:gd name="connsiteY39" fmla="*/ 66502 h 897775"/>
              <a:gd name="connsiteX40" fmla="*/ 3275214 w 4197927"/>
              <a:gd name="connsiteY40" fmla="*/ 58190 h 897775"/>
              <a:gd name="connsiteX41" fmla="*/ 3350029 w 4197927"/>
              <a:gd name="connsiteY41" fmla="*/ 91440 h 897775"/>
              <a:gd name="connsiteX42" fmla="*/ 3433156 w 4197927"/>
              <a:gd name="connsiteY42" fmla="*/ 58190 h 897775"/>
              <a:gd name="connsiteX43" fmla="*/ 3483033 w 4197927"/>
              <a:gd name="connsiteY43" fmla="*/ 116379 h 897775"/>
              <a:gd name="connsiteX44" fmla="*/ 3599411 w 4197927"/>
              <a:gd name="connsiteY44" fmla="*/ 58190 h 897775"/>
              <a:gd name="connsiteX45" fmla="*/ 3674225 w 4197927"/>
              <a:gd name="connsiteY45" fmla="*/ 58190 h 897775"/>
              <a:gd name="connsiteX46" fmla="*/ 3732414 w 4197927"/>
              <a:gd name="connsiteY46" fmla="*/ 33251 h 897775"/>
              <a:gd name="connsiteX47" fmla="*/ 3798916 w 4197927"/>
              <a:gd name="connsiteY47" fmla="*/ 58190 h 897775"/>
              <a:gd name="connsiteX48" fmla="*/ 3857105 w 4197927"/>
              <a:gd name="connsiteY48" fmla="*/ 33251 h 897775"/>
              <a:gd name="connsiteX49" fmla="*/ 3857105 w 4197927"/>
              <a:gd name="connsiteY49" fmla="*/ 33251 h 897775"/>
              <a:gd name="connsiteX50" fmla="*/ 3981796 w 4197927"/>
              <a:gd name="connsiteY50" fmla="*/ 58190 h 897775"/>
              <a:gd name="connsiteX51" fmla="*/ 4048298 w 4197927"/>
              <a:gd name="connsiteY51" fmla="*/ 33251 h 897775"/>
              <a:gd name="connsiteX52" fmla="*/ 4081549 w 4197927"/>
              <a:gd name="connsiteY52" fmla="*/ 0 h 897775"/>
              <a:gd name="connsiteX53" fmla="*/ 4164676 w 4197927"/>
              <a:gd name="connsiteY53" fmla="*/ 58190 h 897775"/>
              <a:gd name="connsiteX54" fmla="*/ 4197927 w 4197927"/>
              <a:gd name="connsiteY54" fmla="*/ 58190 h 897775"/>
              <a:gd name="connsiteX55" fmla="*/ 4197927 w 4197927"/>
              <a:gd name="connsiteY55" fmla="*/ 831273 h 897775"/>
              <a:gd name="connsiteX56" fmla="*/ 4106487 w 4197927"/>
              <a:gd name="connsiteY56" fmla="*/ 856211 h 897775"/>
              <a:gd name="connsiteX57" fmla="*/ 4031673 w 4197927"/>
              <a:gd name="connsiteY57" fmla="*/ 814648 h 897775"/>
              <a:gd name="connsiteX58" fmla="*/ 3956858 w 4197927"/>
              <a:gd name="connsiteY58" fmla="*/ 822960 h 897775"/>
              <a:gd name="connsiteX59" fmla="*/ 3823854 w 4197927"/>
              <a:gd name="connsiteY59" fmla="*/ 814648 h 897775"/>
              <a:gd name="connsiteX60" fmla="*/ 3765665 w 4197927"/>
              <a:gd name="connsiteY60" fmla="*/ 822960 h 897775"/>
              <a:gd name="connsiteX61" fmla="*/ 3732414 w 4197927"/>
              <a:gd name="connsiteY61" fmla="*/ 839586 h 897775"/>
              <a:gd name="connsiteX62" fmla="*/ 3665913 w 4197927"/>
              <a:gd name="connsiteY62" fmla="*/ 798022 h 897775"/>
              <a:gd name="connsiteX63" fmla="*/ 3557847 w 4197927"/>
              <a:gd name="connsiteY63" fmla="*/ 806335 h 897775"/>
              <a:gd name="connsiteX64" fmla="*/ 3491345 w 4197927"/>
              <a:gd name="connsiteY64" fmla="*/ 798022 h 897775"/>
              <a:gd name="connsiteX65" fmla="*/ 3449782 w 4197927"/>
              <a:gd name="connsiteY65" fmla="*/ 822960 h 897775"/>
              <a:gd name="connsiteX66" fmla="*/ 3416531 w 4197927"/>
              <a:gd name="connsiteY66" fmla="*/ 789710 h 897775"/>
              <a:gd name="connsiteX67" fmla="*/ 3283527 w 4197927"/>
              <a:gd name="connsiteY67" fmla="*/ 822960 h 897775"/>
              <a:gd name="connsiteX68" fmla="*/ 3167149 w 4197927"/>
              <a:gd name="connsiteY68" fmla="*/ 781397 h 897775"/>
              <a:gd name="connsiteX69" fmla="*/ 3084022 w 4197927"/>
              <a:gd name="connsiteY69" fmla="*/ 773084 h 897775"/>
              <a:gd name="connsiteX70" fmla="*/ 3075709 w 4197927"/>
              <a:gd name="connsiteY70" fmla="*/ 798022 h 897775"/>
              <a:gd name="connsiteX71" fmla="*/ 2992582 w 4197927"/>
              <a:gd name="connsiteY71" fmla="*/ 764771 h 897775"/>
              <a:gd name="connsiteX72" fmla="*/ 2867891 w 4197927"/>
              <a:gd name="connsiteY72" fmla="*/ 764771 h 897775"/>
              <a:gd name="connsiteX73" fmla="*/ 2726574 w 4197927"/>
              <a:gd name="connsiteY73" fmla="*/ 756459 h 897775"/>
              <a:gd name="connsiteX74" fmla="*/ 2685011 w 4197927"/>
              <a:gd name="connsiteY74" fmla="*/ 723208 h 897775"/>
              <a:gd name="connsiteX75" fmla="*/ 2635134 w 4197927"/>
              <a:gd name="connsiteY75" fmla="*/ 764771 h 897775"/>
              <a:gd name="connsiteX76" fmla="*/ 2493818 w 4197927"/>
              <a:gd name="connsiteY76" fmla="*/ 731520 h 897775"/>
              <a:gd name="connsiteX77" fmla="*/ 2427316 w 4197927"/>
              <a:gd name="connsiteY77" fmla="*/ 748146 h 897775"/>
              <a:gd name="connsiteX78" fmla="*/ 2327563 w 4197927"/>
              <a:gd name="connsiteY78" fmla="*/ 731520 h 897775"/>
              <a:gd name="connsiteX79" fmla="*/ 2211185 w 4197927"/>
              <a:gd name="connsiteY79" fmla="*/ 731520 h 897775"/>
              <a:gd name="connsiteX80" fmla="*/ 2103120 w 4197927"/>
              <a:gd name="connsiteY80" fmla="*/ 714895 h 897775"/>
              <a:gd name="connsiteX81" fmla="*/ 2036618 w 4197927"/>
              <a:gd name="connsiteY81" fmla="*/ 723208 h 897775"/>
              <a:gd name="connsiteX82" fmla="*/ 1812174 w 4197927"/>
              <a:gd name="connsiteY82" fmla="*/ 689957 h 897775"/>
              <a:gd name="connsiteX83" fmla="*/ 1787236 w 4197927"/>
              <a:gd name="connsiteY83" fmla="*/ 714895 h 897775"/>
              <a:gd name="connsiteX84" fmla="*/ 1745673 w 4197927"/>
              <a:gd name="connsiteY84" fmla="*/ 723208 h 897775"/>
              <a:gd name="connsiteX85" fmla="*/ 1695796 w 4197927"/>
              <a:gd name="connsiteY85" fmla="*/ 739833 h 897775"/>
              <a:gd name="connsiteX86" fmla="*/ 1562793 w 4197927"/>
              <a:gd name="connsiteY86" fmla="*/ 689957 h 897775"/>
              <a:gd name="connsiteX87" fmla="*/ 1521229 w 4197927"/>
              <a:gd name="connsiteY87" fmla="*/ 723208 h 897775"/>
              <a:gd name="connsiteX88" fmla="*/ 1454727 w 4197927"/>
              <a:gd name="connsiteY88" fmla="*/ 698270 h 897775"/>
              <a:gd name="connsiteX89" fmla="*/ 1429789 w 4197927"/>
              <a:gd name="connsiteY89" fmla="*/ 731520 h 897775"/>
              <a:gd name="connsiteX90" fmla="*/ 1313411 w 4197927"/>
              <a:gd name="connsiteY90" fmla="*/ 731520 h 897775"/>
              <a:gd name="connsiteX91" fmla="*/ 1230283 w 4197927"/>
              <a:gd name="connsiteY91" fmla="*/ 764771 h 897775"/>
              <a:gd name="connsiteX92" fmla="*/ 1080654 w 4197927"/>
              <a:gd name="connsiteY92" fmla="*/ 731520 h 897775"/>
              <a:gd name="connsiteX93" fmla="*/ 972589 w 4197927"/>
              <a:gd name="connsiteY93" fmla="*/ 748146 h 897775"/>
              <a:gd name="connsiteX94" fmla="*/ 839585 w 4197927"/>
              <a:gd name="connsiteY94" fmla="*/ 781397 h 897775"/>
              <a:gd name="connsiteX95" fmla="*/ 781396 w 4197927"/>
              <a:gd name="connsiteY95" fmla="*/ 756459 h 897775"/>
              <a:gd name="connsiteX96" fmla="*/ 739833 w 4197927"/>
              <a:gd name="connsiteY96" fmla="*/ 789710 h 897775"/>
              <a:gd name="connsiteX97" fmla="*/ 598516 w 4197927"/>
              <a:gd name="connsiteY97" fmla="*/ 839586 h 897775"/>
              <a:gd name="connsiteX98" fmla="*/ 565265 w 4197927"/>
              <a:gd name="connsiteY98" fmla="*/ 864524 h 897775"/>
              <a:gd name="connsiteX99" fmla="*/ 515389 w 4197927"/>
              <a:gd name="connsiteY99" fmla="*/ 822960 h 897775"/>
              <a:gd name="connsiteX100" fmla="*/ 448887 w 4197927"/>
              <a:gd name="connsiteY100" fmla="*/ 806335 h 897775"/>
              <a:gd name="connsiteX101" fmla="*/ 349134 w 4197927"/>
              <a:gd name="connsiteY101" fmla="*/ 847899 h 897775"/>
              <a:gd name="connsiteX102" fmla="*/ 282633 w 4197927"/>
              <a:gd name="connsiteY102" fmla="*/ 881150 h 897775"/>
              <a:gd name="connsiteX103" fmla="*/ 191193 w 4197927"/>
              <a:gd name="connsiteY103" fmla="*/ 872837 h 897775"/>
              <a:gd name="connsiteX104" fmla="*/ 124691 w 4197927"/>
              <a:gd name="connsiteY104" fmla="*/ 897775 h 897775"/>
              <a:gd name="connsiteX105" fmla="*/ 58189 w 4197927"/>
              <a:gd name="connsiteY105" fmla="*/ 897775 h 897775"/>
              <a:gd name="connsiteX106" fmla="*/ 0 w 4197927"/>
              <a:gd name="connsiteY106" fmla="*/ 897775 h 897775"/>
              <a:gd name="connsiteX107" fmla="*/ 2424 w 4197927"/>
              <a:gd name="connsiteY107" fmla="*/ 701863 h 89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Lst>
            <a:rect l="l" t="t" r="r" b="b"/>
            <a:pathLst>
              <a:path w="4197927" h="897775">
                <a:moveTo>
                  <a:pt x="2424" y="701863"/>
                </a:moveTo>
                <a:lnTo>
                  <a:pt x="83127" y="689957"/>
                </a:lnTo>
                <a:lnTo>
                  <a:pt x="166254" y="665019"/>
                </a:lnTo>
                <a:lnTo>
                  <a:pt x="224443" y="656706"/>
                </a:lnTo>
                <a:lnTo>
                  <a:pt x="299258" y="581891"/>
                </a:lnTo>
                <a:lnTo>
                  <a:pt x="365760" y="598517"/>
                </a:lnTo>
                <a:lnTo>
                  <a:pt x="407323" y="540328"/>
                </a:lnTo>
                <a:lnTo>
                  <a:pt x="490451" y="515390"/>
                </a:lnTo>
                <a:lnTo>
                  <a:pt x="573578" y="448888"/>
                </a:lnTo>
                <a:lnTo>
                  <a:pt x="640080" y="448888"/>
                </a:lnTo>
                <a:lnTo>
                  <a:pt x="781396" y="382386"/>
                </a:lnTo>
                <a:lnTo>
                  <a:pt x="889462" y="390699"/>
                </a:lnTo>
                <a:lnTo>
                  <a:pt x="972589" y="357448"/>
                </a:lnTo>
                <a:lnTo>
                  <a:pt x="1005840" y="382386"/>
                </a:lnTo>
                <a:lnTo>
                  <a:pt x="1064029" y="349135"/>
                </a:lnTo>
                <a:lnTo>
                  <a:pt x="1130531" y="349135"/>
                </a:lnTo>
                <a:lnTo>
                  <a:pt x="1255222" y="274320"/>
                </a:lnTo>
                <a:lnTo>
                  <a:pt x="1313411" y="290946"/>
                </a:lnTo>
                <a:lnTo>
                  <a:pt x="1363287" y="224444"/>
                </a:lnTo>
                <a:lnTo>
                  <a:pt x="1446414" y="224444"/>
                </a:lnTo>
                <a:lnTo>
                  <a:pt x="1504603" y="207819"/>
                </a:lnTo>
                <a:lnTo>
                  <a:pt x="1554480" y="224444"/>
                </a:lnTo>
                <a:lnTo>
                  <a:pt x="1637607" y="174568"/>
                </a:lnTo>
                <a:lnTo>
                  <a:pt x="1637607" y="174568"/>
                </a:lnTo>
                <a:lnTo>
                  <a:pt x="1803862" y="157942"/>
                </a:lnTo>
                <a:lnTo>
                  <a:pt x="1878676" y="149630"/>
                </a:lnTo>
                <a:lnTo>
                  <a:pt x="1911927" y="133004"/>
                </a:lnTo>
                <a:lnTo>
                  <a:pt x="2061556" y="149630"/>
                </a:lnTo>
                <a:lnTo>
                  <a:pt x="2244436" y="108066"/>
                </a:lnTo>
                <a:lnTo>
                  <a:pt x="2319251" y="124691"/>
                </a:lnTo>
                <a:lnTo>
                  <a:pt x="2427316" y="83128"/>
                </a:lnTo>
                <a:lnTo>
                  <a:pt x="2552007" y="99753"/>
                </a:lnTo>
                <a:lnTo>
                  <a:pt x="2709949" y="91440"/>
                </a:lnTo>
                <a:lnTo>
                  <a:pt x="2776451" y="83128"/>
                </a:lnTo>
                <a:lnTo>
                  <a:pt x="2826327" y="91440"/>
                </a:lnTo>
                <a:lnTo>
                  <a:pt x="2909454" y="74815"/>
                </a:lnTo>
                <a:lnTo>
                  <a:pt x="2959331" y="116379"/>
                </a:lnTo>
                <a:lnTo>
                  <a:pt x="3050771" y="58190"/>
                </a:lnTo>
                <a:lnTo>
                  <a:pt x="3117273" y="83128"/>
                </a:lnTo>
                <a:lnTo>
                  <a:pt x="3233651" y="66502"/>
                </a:lnTo>
                <a:lnTo>
                  <a:pt x="3275214" y="58190"/>
                </a:lnTo>
                <a:lnTo>
                  <a:pt x="3350029" y="91440"/>
                </a:lnTo>
                <a:lnTo>
                  <a:pt x="3433156" y="58190"/>
                </a:lnTo>
                <a:lnTo>
                  <a:pt x="3483033" y="116379"/>
                </a:lnTo>
                <a:lnTo>
                  <a:pt x="3599411" y="58190"/>
                </a:lnTo>
                <a:lnTo>
                  <a:pt x="3674225" y="58190"/>
                </a:lnTo>
                <a:lnTo>
                  <a:pt x="3732414" y="33251"/>
                </a:lnTo>
                <a:lnTo>
                  <a:pt x="3798916" y="58190"/>
                </a:lnTo>
                <a:lnTo>
                  <a:pt x="3857105" y="33251"/>
                </a:lnTo>
                <a:lnTo>
                  <a:pt x="3857105" y="33251"/>
                </a:lnTo>
                <a:lnTo>
                  <a:pt x="3981796" y="58190"/>
                </a:lnTo>
                <a:lnTo>
                  <a:pt x="4048298" y="33251"/>
                </a:lnTo>
                <a:lnTo>
                  <a:pt x="4081549" y="0"/>
                </a:lnTo>
                <a:lnTo>
                  <a:pt x="4164676" y="58190"/>
                </a:lnTo>
                <a:lnTo>
                  <a:pt x="4197927" y="58190"/>
                </a:lnTo>
                <a:lnTo>
                  <a:pt x="4197927" y="831273"/>
                </a:lnTo>
                <a:lnTo>
                  <a:pt x="4106487" y="856211"/>
                </a:lnTo>
                <a:lnTo>
                  <a:pt x="4031673" y="814648"/>
                </a:lnTo>
                <a:lnTo>
                  <a:pt x="3956858" y="822960"/>
                </a:lnTo>
                <a:lnTo>
                  <a:pt x="3823854" y="814648"/>
                </a:lnTo>
                <a:lnTo>
                  <a:pt x="3765665" y="822960"/>
                </a:lnTo>
                <a:lnTo>
                  <a:pt x="3732414" y="839586"/>
                </a:lnTo>
                <a:lnTo>
                  <a:pt x="3665913" y="798022"/>
                </a:lnTo>
                <a:lnTo>
                  <a:pt x="3557847" y="806335"/>
                </a:lnTo>
                <a:lnTo>
                  <a:pt x="3491345" y="798022"/>
                </a:lnTo>
                <a:lnTo>
                  <a:pt x="3449782" y="822960"/>
                </a:lnTo>
                <a:lnTo>
                  <a:pt x="3416531" y="789710"/>
                </a:lnTo>
                <a:lnTo>
                  <a:pt x="3283527" y="822960"/>
                </a:lnTo>
                <a:lnTo>
                  <a:pt x="3167149" y="781397"/>
                </a:lnTo>
                <a:lnTo>
                  <a:pt x="3084022" y="773084"/>
                </a:lnTo>
                <a:lnTo>
                  <a:pt x="3075709" y="798022"/>
                </a:lnTo>
                <a:lnTo>
                  <a:pt x="2992582" y="764771"/>
                </a:lnTo>
                <a:lnTo>
                  <a:pt x="2867891" y="764771"/>
                </a:lnTo>
                <a:lnTo>
                  <a:pt x="2726574" y="756459"/>
                </a:lnTo>
                <a:lnTo>
                  <a:pt x="2685011" y="723208"/>
                </a:lnTo>
                <a:lnTo>
                  <a:pt x="2635134" y="764771"/>
                </a:lnTo>
                <a:lnTo>
                  <a:pt x="2493818" y="731520"/>
                </a:lnTo>
                <a:lnTo>
                  <a:pt x="2427316" y="748146"/>
                </a:lnTo>
                <a:lnTo>
                  <a:pt x="2327563" y="731520"/>
                </a:lnTo>
                <a:lnTo>
                  <a:pt x="2211185" y="731520"/>
                </a:lnTo>
                <a:lnTo>
                  <a:pt x="2103120" y="714895"/>
                </a:lnTo>
                <a:lnTo>
                  <a:pt x="2036618" y="723208"/>
                </a:lnTo>
                <a:lnTo>
                  <a:pt x="1812174" y="689957"/>
                </a:lnTo>
                <a:lnTo>
                  <a:pt x="1787236" y="714895"/>
                </a:lnTo>
                <a:lnTo>
                  <a:pt x="1745673" y="723208"/>
                </a:lnTo>
                <a:lnTo>
                  <a:pt x="1695796" y="739833"/>
                </a:lnTo>
                <a:lnTo>
                  <a:pt x="1562793" y="689957"/>
                </a:lnTo>
                <a:lnTo>
                  <a:pt x="1521229" y="723208"/>
                </a:lnTo>
                <a:lnTo>
                  <a:pt x="1454727" y="698270"/>
                </a:lnTo>
                <a:lnTo>
                  <a:pt x="1429789" y="731520"/>
                </a:lnTo>
                <a:lnTo>
                  <a:pt x="1313411" y="731520"/>
                </a:lnTo>
                <a:lnTo>
                  <a:pt x="1230283" y="764771"/>
                </a:lnTo>
                <a:lnTo>
                  <a:pt x="1080654" y="731520"/>
                </a:lnTo>
                <a:lnTo>
                  <a:pt x="972589" y="748146"/>
                </a:lnTo>
                <a:lnTo>
                  <a:pt x="839585" y="781397"/>
                </a:lnTo>
                <a:lnTo>
                  <a:pt x="781396" y="756459"/>
                </a:lnTo>
                <a:lnTo>
                  <a:pt x="739833" y="789710"/>
                </a:lnTo>
                <a:lnTo>
                  <a:pt x="598516" y="839586"/>
                </a:lnTo>
                <a:lnTo>
                  <a:pt x="565265" y="864524"/>
                </a:lnTo>
                <a:lnTo>
                  <a:pt x="515389" y="822960"/>
                </a:lnTo>
                <a:lnTo>
                  <a:pt x="448887" y="806335"/>
                </a:lnTo>
                <a:lnTo>
                  <a:pt x="349134" y="847899"/>
                </a:lnTo>
                <a:lnTo>
                  <a:pt x="282633" y="881150"/>
                </a:lnTo>
                <a:lnTo>
                  <a:pt x="191193" y="872837"/>
                </a:lnTo>
                <a:lnTo>
                  <a:pt x="124691" y="897775"/>
                </a:lnTo>
                <a:lnTo>
                  <a:pt x="58189" y="897775"/>
                </a:lnTo>
                <a:lnTo>
                  <a:pt x="0" y="897775"/>
                </a:lnTo>
                <a:lnTo>
                  <a:pt x="2424" y="701863"/>
                </a:lnTo>
                <a:close/>
              </a:path>
            </a:pathLst>
          </a:custGeom>
          <a:solidFill>
            <a:srgbClr val="0070C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b="1">
              <a:latin typeface="Verdana" panose="020B0604030504040204" pitchFamily="34" charset="0"/>
              <a:ea typeface="Verdana" panose="020B0604030504040204" pitchFamily="34" charset="0"/>
            </a:endParaRPr>
          </a:p>
        </p:txBody>
      </p:sp>
      <p:sp>
        <p:nvSpPr>
          <p:cNvPr id="88" name="Forme libre 87">
            <a:extLst>
              <a:ext uri="{FF2B5EF4-FFF2-40B4-BE49-F238E27FC236}">
                <a16:creationId xmlns:a16="http://schemas.microsoft.com/office/drawing/2014/main" id="{F9587D93-7F6D-44E8-B14B-A476CCC01D28}"/>
              </a:ext>
            </a:extLst>
          </p:cNvPr>
          <p:cNvSpPr/>
          <p:nvPr/>
        </p:nvSpPr>
        <p:spPr>
          <a:xfrm>
            <a:off x="4741914" y="4801953"/>
            <a:ext cx="4206198" cy="383597"/>
          </a:xfrm>
          <a:custGeom>
            <a:avLst/>
            <a:gdLst>
              <a:gd name="connsiteX0" fmla="*/ 0 w 4222866"/>
              <a:gd name="connsiteY0" fmla="*/ 374072 h 374072"/>
              <a:gd name="connsiteX1" fmla="*/ 133004 w 4222866"/>
              <a:gd name="connsiteY1" fmla="*/ 357447 h 374072"/>
              <a:gd name="connsiteX2" fmla="*/ 241069 w 4222866"/>
              <a:gd name="connsiteY2" fmla="*/ 315883 h 374072"/>
              <a:gd name="connsiteX3" fmla="*/ 399011 w 4222866"/>
              <a:gd name="connsiteY3" fmla="*/ 290945 h 374072"/>
              <a:gd name="connsiteX4" fmla="*/ 714895 w 4222866"/>
              <a:gd name="connsiteY4" fmla="*/ 207818 h 374072"/>
              <a:gd name="connsiteX5" fmla="*/ 922713 w 4222866"/>
              <a:gd name="connsiteY5" fmla="*/ 141316 h 374072"/>
              <a:gd name="connsiteX6" fmla="*/ 1288473 w 4222866"/>
              <a:gd name="connsiteY6" fmla="*/ 91440 h 374072"/>
              <a:gd name="connsiteX7" fmla="*/ 1429789 w 4222866"/>
              <a:gd name="connsiteY7" fmla="*/ 49876 h 374072"/>
              <a:gd name="connsiteX8" fmla="*/ 1654233 w 4222866"/>
              <a:gd name="connsiteY8" fmla="*/ 24938 h 374072"/>
              <a:gd name="connsiteX9" fmla="*/ 1862051 w 4222866"/>
              <a:gd name="connsiteY9" fmla="*/ 16625 h 374072"/>
              <a:gd name="connsiteX10" fmla="*/ 2028306 w 4222866"/>
              <a:gd name="connsiteY10" fmla="*/ 8312 h 374072"/>
              <a:gd name="connsiteX11" fmla="*/ 2061557 w 4222866"/>
              <a:gd name="connsiteY11" fmla="*/ 33250 h 374072"/>
              <a:gd name="connsiteX12" fmla="*/ 2236124 w 4222866"/>
              <a:gd name="connsiteY12" fmla="*/ 0 h 374072"/>
              <a:gd name="connsiteX13" fmla="*/ 2402379 w 4222866"/>
              <a:gd name="connsiteY13" fmla="*/ 8312 h 374072"/>
              <a:gd name="connsiteX14" fmla="*/ 2651760 w 4222866"/>
              <a:gd name="connsiteY14" fmla="*/ 0 h 374072"/>
              <a:gd name="connsiteX15" fmla="*/ 2776451 w 4222866"/>
              <a:gd name="connsiteY15" fmla="*/ 0 h 374072"/>
              <a:gd name="connsiteX16" fmla="*/ 3017520 w 4222866"/>
              <a:gd name="connsiteY16" fmla="*/ 8312 h 374072"/>
              <a:gd name="connsiteX17" fmla="*/ 3192088 w 4222866"/>
              <a:gd name="connsiteY17" fmla="*/ 0 h 374072"/>
              <a:gd name="connsiteX18" fmla="*/ 3358342 w 4222866"/>
              <a:gd name="connsiteY18" fmla="*/ 24938 h 374072"/>
              <a:gd name="connsiteX19" fmla="*/ 3516284 w 4222866"/>
              <a:gd name="connsiteY19" fmla="*/ 16625 h 374072"/>
              <a:gd name="connsiteX20" fmla="*/ 3715789 w 4222866"/>
              <a:gd name="connsiteY20" fmla="*/ 8312 h 374072"/>
              <a:gd name="connsiteX21" fmla="*/ 3898669 w 4222866"/>
              <a:gd name="connsiteY21" fmla="*/ 8312 h 374072"/>
              <a:gd name="connsiteX22" fmla="*/ 4148051 w 4222866"/>
              <a:gd name="connsiteY22" fmla="*/ 8312 h 374072"/>
              <a:gd name="connsiteX23" fmla="*/ 4222866 w 4222866"/>
              <a:gd name="connsiteY23" fmla="*/ 16625 h 374072"/>
              <a:gd name="connsiteX0" fmla="*/ 0 w 4206198"/>
              <a:gd name="connsiteY0" fmla="*/ 383597 h 383597"/>
              <a:gd name="connsiteX1" fmla="*/ 116336 w 4206198"/>
              <a:gd name="connsiteY1" fmla="*/ 357447 h 383597"/>
              <a:gd name="connsiteX2" fmla="*/ 224401 w 4206198"/>
              <a:gd name="connsiteY2" fmla="*/ 315883 h 383597"/>
              <a:gd name="connsiteX3" fmla="*/ 382343 w 4206198"/>
              <a:gd name="connsiteY3" fmla="*/ 290945 h 383597"/>
              <a:gd name="connsiteX4" fmla="*/ 698227 w 4206198"/>
              <a:gd name="connsiteY4" fmla="*/ 207818 h 383597"/>
              <a:gd name="connsiteX5" fmla="*/ 906045 w 4206198"/>
              <a:gd name="connsiteY5" fmla="*/ 141316 h 383597"/>
              <a:gd name="connsiteX6" fmla="*/ 1271805 w 4206198"/>
              <a:gd name="connsiteY6" fmla="*/ 91440 h 383597"/>
              <a:gd name="connsiteX7" fmla="*/ 1413121 w 4206198"/>
              <a:gd name="connsiteY7" fmla="*/ 49876 h 383597"/>
              <a:gd name="connsiteX8" fmla="*/ 1637565 w 4206198"/>
              <a:gd name="connsiteY8" fmla="*/ 24938 h 383597"/>
              <a:gd name="connsiteX9" fmla="*/ 1845383 w 4206198"/>
              <a:gd name="connsiteY9" fmla="*/ 16625 h 383597"/>
              <a:gd name="connsiteX10" fmla="*/ 2011638 w 4206198"/>
              <a:gd name="connsiteY10" fmla="*/ 8312 h 383597"/>
              <a:gd name="connsiteX11" fmla="*/ 2044889 w 4206198"/>
              <a:gd name="connsiteY11" fmla="*/ 33250 h 383597"/>
              <a:gd name="connsiteX12" fmla="*/ 2219456 w 4206198"/>
              <a:gd name="connsiteY12" fmla="*/ 0 h 383597"/>
              <a:gd name="connsiteX13" fmla="*/ 2385711 w 4206198"/>
              <a:gd name="connsiteY13" fmla="*/ 8312 h 383597"/>
              <a:gd name="connsiteX14" fmla="*/ 2635092 w 4206198"/>
              <a:gd name="connsiteY14" fmla="*/ 0 h 383597"/>
              <a:gd name="connsiteX15" fmla="*/ 2759783 w 4206198"/>
              <a:gd name="connsiteY15" fmla="*/ 0 h 383597"/>
              <a:gd name="connsiteX16" fmla="*/ 3000852 w 4206198"/>
              <a:gd name="connsiteY16" fmla="*/ 8312 h 383597"/>
              <a:gd name="connsiteX17" fmla="*/ 3175420 w 4206198"/>
              <a:gd name="connsiteY17" fmla="*/ 0 h 383597"/>
              <a:gd name="connsiteX18" fmla="*/ 3341674 w 4206198"/>
              <a:gd name="connsiteY18" fmla="*/ 24938 h 383597"/>
              <a:gd name="connsiteX19" fmla="*/ 3499616 w 4206198"/>
              <a:gd name="connsiteY19" fmla="*/ 16625 h 383597"/>
              <a:gd name="connsiteX20" fmla="*/ 3699121 w 4206198"/>
              <a:gd name="connsiteY20" fmla="*/ 8312 h 383597"/>
              <a:gd name="connsiteX21" fmla="*/ 3882001 w 4206198"/>
              <a:gd name="connsiteY21" fmla="*/ 8312 h 383597"/>
              <a:gd name="connsiteX22" fmla="*/ 4131383 w 4206198"/>
              <a:gd name="connsiteY22" fmla="*/ 8312 h 383597"/>
              <a:gd name="connsiteX23" fmla="*/ 4206198 w 4206198"/>
              <a:gd name="connsiteY23" fmla="*/ 16625 h 383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206198" h="383597">
                <a:moveTo>
                  <a:pt x="0" y="383597"/>
                </a:moveTo>
                <a:lnTo>
                  <a:pt x="116336" y="357447"/>
                </a:lnTo>
                <a:lnTo>
                  <a:pt x="224401" y="315883"/>
                </a:lnTo>
                <a:lnTo>
                  <a:pt x="382343" y="290945"/>
                </a:lnTo>
                <a:lnTo>
                  <a:pt x="698227" y="207818"/>
                </a:lnTo>
                <a:lnTo>
                  <a:pt x="906045" y="141316"/>
                </a:lnTo>
                <a:lnTo>
                  <a:pt x="1271805" y="91440"/>
                </a:lnTo>
                <a:lnTo>
                  <a:pt x="1413121" y="49876"/>
                </a:lnTo>
                <a:lnTo>
                  <a:pt x="1637565" y="24938"/>
                </a:lnTo>
                <a:lnTo>
                  <a:pt x="1845383" y="16625"/>
                </a:lnTo>
                <a:lnTo>
                  <a:pt x="2011638" y="8312"/>
                </a:lnTo>
                <a:lnTo>
                  <a:pt x="2044889" y="33250"/>
                </a:lnTo>
                <a:lnTo>
                  <a:pt x="2219456" y="0"/>
                </a:lnTo>
                <a:lnTo>
                  <a:pt x="2385711" y="8312"/>
                </a:lnTo>
                <a:lnTo>
                  <a:pt x="2635092" y="0"/>
                </a:lnTo>
                <a:lnTo>
                  <a:pt x="2759783" y="0"/>
                </a:lnTo>
                <a:lnTo>
                  <a:pt x="3000852" y="8312"/>
                </a:lnTo>
                <a:lnTo>
                  <a:pt x="3175420" y="0"/>
                </a:lnTo>
                <a:lnTo>
                  <a:pt x="3341674" y="24938"/>
                </a:lnTo>
                <a:lnTo>
                  <a:pt x="3499616" y="16625"/>
                </a:lnTo>
                <a:lnTo>
                  <a:pt x="3699121" y="8312"/>
                </a:lnTo>
                <a:lnTo>
                  <a:pt x="3882001" y="8312"/>
                </a:lnTo>
                <a:lnTo>
                  <a:pt x="4131383" y="8312"/>
                </a:lnTo>
                <a:lnTo>
                  <a:pt x="4206198" y="16625"/>
                </a:lnTo>
              </a:path>
            </a:pathLst>
          </a:cu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b="1">
              <a:latin typeface="Verdana" panose="020B0604030504040204" pitchFamily="34" charset="0"/>
              <a:ea typeface="Verdana" panose="020B0604030504040204" pitchFamily="34" charset="0"/>
            </a:endParaRPr>
          </a:p>
        </p:txBody>
      </p:sp>
      <p:sp>
        <p:nvSpPr>
          <p:cNvPr id="3" name="Forme libre : forme 2">
            <a:extLst>
              <a:ext uri="{FF2B5EF4-FFF2-40B4-BE49-F238E27FC236}">
                <a16:creationId xmlns:a16="http://schemas.microsoft.com/office/drawing/2014/main" id="{F6F0A368-DCCF-4BE7-8E50-B5C4562619D4}"/>
              </a:ext>
            </a:extLst>
          </p:cNvPr>
          <p:cNvSpPr/>
          <p:nvPr/>
        </p:nvSpPr>
        <p:spPr>
          <a:xfrm>
            <a:off x="4733925" y="3752850"/>
            <a:ext cx="4219575" cy="1524000"/>
          </a:xfrm>
          <a:custGeom>
            <a:avLst/>
            <a:gdLst>
              <a:gd name="connsiteX0" fmla="*/ 0 w 4210050"/>
              <a:gd name="connsiteY0" fmla="*/ 1247775 h 1428750"/>
              <a:gd name="connsiteX1" fmla="*/ 428625 w 4210050"/>
              <a:gd name="connsiteY1" fmla="*/ 1095375 h 1428750"/>
              <a:gd name="connsiteX2" fmla="*/ 1038225 w 4210050"/>
              <a:gd name="connsiteY2" fmla="*/ 828675 h 1428750"/>
              <a:gd name="connsiteX3" fmla="*/ 1952625 w 4210050"/>
              <a:gd name="connsiteY3" fmla="*/ 514350 h 1428750"/>
              <a:gd name="connsiteX4" fmla="*/ 2381250 w 4210050"/>
              <a:gd name="connsiteY4" fmla="*/ 352425 h 1428750"/>
              <a:gd name="connsiteX5" fmla="*/ 2771775 w 4210050"/>
              <a:gd name="connsiteY5" fmla="*/ 257175 h 1428750"/>
              <a:gd name="connsiteX6" fmla="*/ 2857500 w 4210050"/>
              <a:gd name="connsiteY6" fmla="*/ 228600 h 1428750"/>
              <a:gd name="connsiteX7" fmla="*/ 3324225 w 4210050"/>
              <a:gd name="connsiteY7" fmla="*/ 133350 h 1428750"/>
              <a:gd name="connsiteX8" fmla="*/ 3619500 w 4210050"/>
              <a:gd name="connsiteY8" fmla="*/ 85725 h 1428750"/>
              <a:gd name="connsiteX9" fmla="*/ 4210050 w 4210050"/>
              <a:gd name="connsiteY9" fmla="*/ 0 h 1428750"/>
              <a:gd name="connsiteX10" fmla="*/ 4200525 w 4210050"/>
              <a:gd name="connsiteY10" fmla="*/ 1000125 h 1428750"/>
              <a:gd name="connsiteX11" fmla="*/ 3590925 w 4210050"/>
              <a:gd name="connsiteY11" fmla="*/ 971550 h 1428750"/>
              <a:gd name="connsiteX12" fmla="*/ 2943225 w 4210050"/>
              <a:gd name="connsiteY12" fmla="*/ 981075 h 1428750"/>
              <a:gd name="connsiteX13" fmla="*/ 2447925 w 4210050"/>
              <a:gd name="connsiteY13" fmla="*/ 1019175 h 1428750"/>
              <a:gd name="connsiteX14" fmla="*/ 1685925 w 4210050"/>
              <a:gd name="connsiteY14" fmla="*/ 1095375 h 1428750"/>
              <a:gd name="connsiteX15" fmla="*/ 1143000 w 4210050"/>
              <a:gd name="connsiteY15" fmla="*/ 1171575 h 1428750"/>
              <a:gd name="connsiteX16" fmla="*/ 476250 w 4210050"/>
              <a:gd name="connsiteY16" fmla="*/ 1343025 h 1428750"/>
              <a:gd name="connsiteX17" fmla="*/ 0 w 4210050"/>
              <a:gd name="connsiteY17" fmla="*/ 1428750 h 1428750"/>
              <a:gd name="connsiteX18" fmla="*/ 0 w 4210050"/>
              <a:gd name="connsiteY18" fmla="*/ 1247775 h 1428750"/>
              <a:gd name="connsiteX0" fmla="*/ 0 w 4210050"/>
              <a:gd name="connsiteY0" fmla="*/ 1247775 h 1428750"/>
              <a:gd name="connsiteX1" fmla="*/ 428625 w 4210050"/>
              <a:gd name="connsiteY1" fmla="*/ 1095375 h 1428750"/>
              <a:gd name="connsiteX2" fmla="*/ 1038225 w 4210050"/>
              <a:gd name="connsiteY2" fmla="*/ 828675 h 1428750"/>
              <a:gd name="connsiteX3" fmla="*/ 1952625 w 4210050"/>
              <a:gd name="connsiteY3" fmla="*/ 514350 h 1428750"/>
              <a:gd name="connsiteX4" fmla="*/ 2381250 w 4210050"/>
              <a:gd name="connsiteY4" fmla="*/ 352425 h 1428750"/>
              <a:gd name="connsiteX5" fmla="*/ 2771775 w 4210050"/>
              <a:gd name="connsiteY5" fmla="*/ 257175 h 1428750"/>
              <a:gd name="connsiteX6" fmla="*/ 2857500 w 4210050"/>
              <a:gd name="connsiteY6" fmla="*/ 228600 h 1428750"/>
              <a:gd name="connsiteX7" fmla="*/ 3324225 w 4210050"/>
              <a:gd name="connsiteY7" fmla="*/ 133350 h 1428750"/>
              <a:gd name="connsiteX8" fmla="*/ 3705225 w 4210050"/>
              <a:gd name="connsiteY8" fmla="*/ 19050 h 1428750"/>
              <a:gd name="connsiteX9" fmla="*/ 4210050 w 4210050"/>
              <a:gd name="connsiteY9" fmla="*/ 0 h 1428750"/>
              <a:gd name="connsiteX10" fmla="*/ 4200525 w 4210050"/>
              <a:gd name="connsiteY10" fmla="*/ 1000125 h 1428750"/>
              <a:gd name="connsiteX11" fmla="*/ 3590925 w 4210050"/>
              <a:gd name="connsiteY11" fmla="*/ 971550 h 1428750"/>
              <a:gd name="connsiteX12" fmla="*/ 2943225 w 4210050"/>
              <a:gd name="connsiteY12" fmla="*/ 981075 h 1428750"/>
              <a:gd name="connsiteX13" fmla="*/ 2447925 w 4210050"/>
              <a:gd name="connsiteY13" fmla="*/ 1019175 h 1428750"/>
              <a:gd name="connsiteX14" fmla="*/ 1685925 w 4210050"/>
              <a:gd name="connsiteY14" fmla="*/ 1095375 h 1428750"/>
              <a:gd name="connsiteX15" fmla="*/ 1143000 w 4210050"/>
              <a:gd name="connsiteY15" fmla="*/ 1171575 h 1428750"/>
              <a:gd name="connsiteX16" fmla="*/ 476250 w 4210050"/>
              <a:gd name="connsiteY16" fmla="*/ 1343025 h 1428750"/>
              <a:gd name="connsiteX17" fmla="*/ 0 w 4210050"/>
              <a:gd name="connsiteY17" fmla="*/ 1428750 h 1428750"/>
              <a:gd name="connsiteX18" fmla="*/ 0 w 4210050"/>
              <a:gd name="connsiteY18" fmla="*/ 1247775 h 1428750"/>
              <a:gd name="connsiteX0" fmla="*/ 0 w 4219575"/>
              <a:gd name="connsiteY0" fmla="*/ 1343025 h 1524000"/>
              <a:gd name="connsiteX1" fmla="*/ 428625 w 4219575"/>
              <a:gd name="connsiteY1" fmla="*/ 1190625 h 1524000"/>
              <a:gd name="connsiteX2" fmla="*/ 1038225 w 4219575"/>
              <a:gd name="connsiteY2" fmla="*/ 923925 h 1524000"/>
              <a:gd name="connsiteX3" fmla="*/ 1952625 w 4219575"/>
              <a:gd name="connsiteY3" fmla="*/ 609600 h 1524000"/>
              <a:gd name="connsiteX4" fmla="*/ 2381250 w 4219575"/>
              <a:gd name="connsiteY4" fmla="*/ 447675 h 1524000"/>
              <a:gd name="connsiteX5" fmla="*/ 2771775 w 4219575"/>
              <a:gd name="connsiteY5" fmla="*/ 352425 h 1524000"/>
              <a:gd name="connsiteX6" fmla="*/ 2857500 w 4219575"/>
              <a:gd name="connsiteY6" fmla="*/ 323850 h 1524000"/>
              <a:gd name="connsiteX7" fmla="*/ 3324225 w 4219575"/>
              <a:gd name="connsiteY7" fmla="*/ 228600 h 1524000"/>
              <a:gd name="connsiteX8" fmla="*/ 3705225 w 4219575"/>
              <a:gd name="connsiteY8" fmla="*/ 114300 h 1524000"/>
              <a:gd name="connsiteX9" fmla="*/ 4219575 w 4219575"/>
              <a:gd name="connsiteY9" fmla="*/ 0 h 1524000"/>
              <a:gd name="connsiteX10" fmla="*/ 4200525 w 4219575"/>
              <a:gd name="connsiteY10" fmla="*/ 1095375 h 1524000"/>
              <a:gd name="connsiteX11" fmla="*/ 3590925 w 4219575"/>
              <a:gd name="connsiteY11" fmla="*/ 1066800 h 1524000"/>
              <a:gd name="connsiteX12" fmla="*/ 2943225 w 4219575"/>
              <a:gd name="connsiteY12" fmla="*/ 1076325 h 1524000"/>
              <a:gd name="connsiteX13" fmla="*/ 2447925 w 4219575"/>
              <a:gd name="connsiteY13" fmla="*/ 1114425 h 1524000"/>
              <a:gd name="connsiteX14" fmla="*/ 1685925 w 4219575"/>
              <a:gd name="connsiteY14" fmla="*/ 1190625 h 1524000"/>
              <a:gd name="connsiteX15" fmla="*/ 1143000 w 4219575"/>
              <a:gd name="connsiteY15" fmla="*/ 1266825 h 1524000"/>
              <a:gd name="connsiteX16" fmla="*/ 476250 w 4219575"/>
              <a:gd name="connsiteY16" fmla="*/ 1438275 h 1524000"/>
              <a:gd name="connsiteX17" fmla="*/ 0 w 4219575"/>
              <a:gd name="connsiteY17" fmla="*/ 1524000 h 1524000"/>
              <a:gd name="connsiteX18" fmla="*/ 0 w 4219575"/>
              <a:gd name="connsiteY18" fmla="*/ 1343025 h 1524000"/>
              <a:gd name="connsiteX0" fmla="*/ 0 w 4219575"/>
              <a:gd name="connsiteY0" fmla="*/ 1343025 h 1524000"/>
              <a:gd name="connsiteX1" fmla="*/ 428625 w 4219575"/>
              <a:gd name="connsiteY1" fmla="*/ 1190625 h 1524000"/>
              <a:gd name="connsiteX2" fmla="*/ 1038225 w 4219575"/>
              <a:gd name="connsiteY2" fmla="*/ 923925 h 1524000"/>
              <a:gd name="connsiteX3" fmla="*/ 1952625 w 4219575"/>
              <a:gd name="connsiteY3" fmla="*/ 609600 h 1524000"/>
              <a:gd name="connsiteX4" fmla="*/ 2381250 w 4219575"/>
              <a:gd name="connsiteY4" fmla="*/ 447675 h 1524000"/>
              <a:gd name="connsiteX5" fmla="*/ 2771775 w 4219575"/>
              <a:gd name="connsiteY5" fmla="*/ 352425 h 1524000"/>
              <a:gd name="connsiteX6" fmla="*/ 2857500 w 4219575"/>
              <a:gd name="connsiteY6" fmla="*/ 323850 h 1524000"/>
              <a:gd name="connsiteX7" fmla="*/ 3276600 w 4219575"/>
              <a:gd name="connsiteY7" fmla="*/ 238125 h 1524000"/>
              <a:gd name="connsiteX8" fmla="*/ 3705225 w 4219575"/>
              <a:gd name="connsiteY8" fmla="*/ 114300 h 1524000"/>
              <a:gd name="connsiteX9" fmla="*/ 4219575 w 4219575"/>
              <a:gd name="connsiteY9" fmla="*/ 0 h 1524000"/>
              <a:gd name="connsiteX10" fmla="*/ 4200525 w 4219575"/>
              <a:gd name="connsiteY10" fmla="*/ 1095375 h 1524000"/>
              <a:gd name="connsiteX11" fmla="*/ 3590925 w 4219575"/>
              <a:gd name="connsiteY11" fmla="*/ 1066800 h 1524000"/>
              <a:gd name="connsiteX12" fmla="*/ 2943225 w 4219575"/>
              <a:gd name="connsiteY12" fmla="*/ 1076325 h 1524000"/>
              <a:gd name="connsiteX13" fmla="*/ 2447925 w 4219575"/>
              <a:gd name="connsiteY13" fmla="*/ 1114425 h 1524000"/>
              <a:gd name="connsiteX14" fmla="*/ 1685925 w 4219575"/>
              <a:gd name="connsiteY14" fmla="*/ 1190625 h 1524000"/>
              <a:gd name="connsiteX15" fmla="*/ 1143000 w 4219575"/>
              <a:gd name="connsiteY15" fmla="*/ 1266825 h 1524000"/>
              <a:gd name="connsiteX16" fmla="*/ 476250 w 4219575"/>
              <a:gd name="connsiteY16" fmla="*/ 1438275 h 1524000"/>
              <a:gd name="connsiteX17" fmla="*/ 0 w 4219575"/>
              <a:gd name="connsiteY17" fmla="*/ 1524000 h 1524000"/>
              <a:gd name="connsiteX18" fmla="*/ 0 w 4219575"/>
              <a:gd name="connsiteY18" fmla="*/ 1343025 h 152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219575" h="1524000">
                <a:moveTo>
                  <a:pt x="0" y="1343025"/>
                </a:moveTo>
                <a:lnTo>
                  <a:pt x="428625" y="1190625"/>
                </a:lnTo>
                <a:lnTo>
                  <a:pt x="1038225" y="923925"/>
                </a:lnTo>
                <a:lnTo>
                  <a:pt x="1952625" y="609600"/>
                </a:lnTo>
                <a:lnTo>
                  <a:pt x="2381250" y="447675"/>
                </a:lnTo>
                <a:lnTo>
                  <a:pt x="2771775" y="352425"/>
                </a:lnTo>
                <a:lnTo>
                  <a:pt x="2857500" y="323850"/>
                </a:lnTo>
                <a:lnTo>
                  <a:pt x="3276600" y="238125"/>
                </a:lnTo>
                <a:lnTo>
                  <a:pt x="3705225" y="114300"/>
                </a:lnTo>
                <a:lnTo>
                  <a:pt x="4219575" y="0"/>
                </a:lnTo>
                <a:lnTo>
                  <a:pt x="4200525" y="1095375"/>
                </a:lnTo>
                <a:lnTo>
                  <a:pt x="3590925" y="1066800"/>
                </a:lnTo>
                <a:lnTo>
                  <a:pt x="2943225" y="1076325"/>
                </a:lnTo>
                <a:lnTo>
                  <a:pt x="2447925" y="1114425"/>
                </a:lnTo>
                <a:lnTo>
                  <a:pt x="1685925" y="1190625"/>
                </a:lnTo>
                <a:lnTo>
                  <a:pt x="1143000" y="1266825"/>
                </a:lnTo>
                <a:lnTo>
                  <a:pt x="476250" y="1438275"/>
                </a:lnTo>
                <a:lnTo>
                  <a:pt x="0" y="1524000"/>
                </a:lnTo>
                <a:lnTo>
                  <a:pt x="0" y="1343025"/>
                </a:lnTo>
                <a:close/>
              </a:path>
            </a:pathLst>
          </a:custGeom>
          <a:solidFill>
            <a:srgbClr val="00B05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Espace réservé du contenu 15">
            <a:extLst>
              <a:ext uri="{FF2B5EF4-FFF2-40B4-BE49-F238E27FC236}">
                <a16:creationId xmlns:a16="http://schemas.microsoft.com/office/drawing/2014/main" id="{310C4AEE-2BE4-4CBA-9436-75534997497A}"/>
              </a:ext>
            </a:extLst>
          </p:cNvPr>
          <p:cNvSpPr>
            <a:spLocks noGrp="1"/>
          </p:cNvSpPr>
          <p:nvPr>
            <p:ph idx="1"/>
          </p:nvPr>
        </p:nvSpPr>
        <p:spPr/>
        <p:txBody>
          <a:bodyPr/>
          <a:lstStyle/>
          <a:p>
            <a:r>
              <a:rPr lang="fr-FR" dirty="0"/>
              <a:t>L’incertitude liée aux modèles</a:t>
            </a:r>
          </a:p>
          <a:p>
            <a:pPr lvl="1"/>
            <a:endParaRPr lang="fr-FR" dirty="0"/>
          </a:p>
        </p:txBody>
      </p:sp>
      <p:sp>
        <p:nvSpPr>
          <p:cNvPr id="13" name="Espace réservé du numéro de diapositive 12">
            <a:extLst>
              <a:ext uri="{FF2B5EF4-FFF2-40B4-BE49-F238E27FC236}">
                <a16:creationId xmlns:a16="http://schemas.microsoft.com/office/drawing/2014/main" id="{1172363B-F867-4484-AB58-DE9FD4EE7BC9}"/>
              </a:ext>
            </a:extLst>
          </p:cNvPr>
          <p:cNvSpPr>
            <a:spLocks noGrp="1"/>
          </p:cNvSpPr>
          <p:nvPr>
            <p:ph type="sldNum" sz="quarter" idx="12"/>
          </p:nvPr>
        </p:nvSpPr>
        <p:spPr/>
        <p:txBody>
          <a:bodyPr/>
          <a:lstStyle/>
          <a:p>
            <a:fld id="{F6E0D31A-37B7-4D95-8E98-520E9C0A3122}" type="slidenum">
              <a:rPr lang="fr-FR" smtClean="0"/>
              <a:t>9</a:t>
            </a:fld>
            <a:endParaRPr lang="fr-FR"/>
          </a:p>
        </p:txBody>
      </p:sp>
      <p:sp>
        <p:nvSpPr>
          <p:cNvPr id="18" name="Titre 17">
            <a:extLst>
              <a:ext uri="{FF2B5EF4-FFF2-40B4-BE49-F238E27FC236}">
                <a16:creationId xmlns:a16="http://schemas.microsoft.com/office/drawing/2014/main" id="{939101A2-DC8C-4BFD-978B-264CAE5E24D3}"/>
              </a:ext>
            </a:extLst>
          </p:cNvPr>
          <p:cNvSpPr>
            <a:spLocks noGrp="1"/>
          </p:cNvSpPr>
          <p:nvPr>
            <p:ph type="title"/>
          </p:nvPr>
        </p:nvSpPr>
        <p:spPr/>
        <p:txBody>
          <a:bodyPr/>
          <a:lstStyle/>
          <a:p>
            <a:r>
              <a:rPr lang="fr-FR" dirty="0"/>
              <a:t>Introduction au modèle IKS</a:t>
            </a:r>
          </a:p>
        </p:txBody>
      </p:sp>
      <p:sp>
        <p:nvSpPr>
          <p:cNvPr id="58" name="Forme libre 85">
            <a:extLst>
              <a:ext uri="{FF2B5EF4-FFF2-40B4-BE49-F238E27FC236}">
                <a16:creationId xmlns:a16="http://schemas.microsoft.com/office/drawing/2014/main" id="{BE33ED91-242C-415F-9D32-F2F170885D2C}"/>
              </a:ext>
            </a:extLst>
          </p:cNvPr>
          <p:cNvSpPr/>
          <p:nvPr/>
        </p:nvSpPr>
        <p:spPr>
          <a:xfrm>
            <a:off x="2281305" y="5084585"/>
            <a:ext cx="2460567" cy="706582"/>
          </a:xfrm>
          <a:custGeom>
            <a:avLst/>
            <a:gdLst>
              <a:gd name="connsiteX0" fmla="*/ 0 w 2460567"/>
              <a:gd name="connsiteY0" fmla="*/ 282633 h 706582"/>
              <a:gd name="connsiteX1" fmla="*/ 116378 w 2460567"/>
              <a:gd name="connsiteY1" fmla="*/ 299258 h 706582"/>
              <a:gd name="connsiteX2" fmla="*/ 174567 w 2460567"/>
              <a:gd name="connsiteY2" fmla="*/ 307571 h 706582"/>
              <a:gd name="connsiteX3" fmla="*/ 249381 w 2460567"/>
              <a:gd name="connsiteY3" fmla="*/ 315884 h 706582"/>
              <a:gd name="connsiteX4" fmla="*/ 274320 w 2460567"/>
              <a:gd name="connsiteY4" fmla="*/ 307571 h 706582"/>
              <a:gd name="connsiteX5" fmla="*/ 324196 w 2460567"/>
              <a:gd name="connsiteY5" fmla="*/ 282633 h 706582"/>
              <a:gd name="connsiteX6" fmla="*/ 423949 w 2460567"/>
              <a:gd name="connsiteY6" fmla="*/ 290946 h 706582"/>
              <a:gd name="connsiteX7" fmla="*/ 473825 w 2460567"/>
              <a:gd name="connsiteY7" fmla="*/ 266008 h 706582"/>
              <a:gd name="connsiteX8" fmla="*/ 548640 w 2460567"/>
              <a:gd name="connsiteY8" fmla="*/ 332509 h 706582"/>
              <a:gd name="connsiteX9" fmla="*/ 598516 w 2460567"/>
              <a:gd name="connsiteY9" fmla="*/ 349135 h 706582"/>
              <a:gd name="connsiteX10" fmla="*/ 640080 w 2460567"/>
              <a:gd name="connsiteY10" fmla="*/ 407324 h 706582"/>
              <a:gd name="connsiteX11" fmla="*/ 706581 w 2460567"/>
              <a:gd name="connsiteY11" fmla="*/ 382386 h 706582"/>
              <a:gd name="connsiteX12" fmla="*/ 798021 w 2460567"/>
              <a:gd name="connsiteY12" fmla="*/ 390698 h 706582"/>
              <a:gd name="connsiteX13" fmla="*/ 955963 w 2460567"/>
              <a:gd name="connsiteY13" fmla="*/ 332509 h 706582"/>
              <a:gd name="connsiteX14" fmla="*/ 1022465 w 2460567"/>
              <a:gd name="connsiteY14" fmla="*/ 324197 h 706582"/>
              <a:gd name="connsiteX15" fmla="*/ 1097280 w 2460567"/>
              <a:gd name="connsiteY15" fmla="*/ 324197 h 706582"/>
              <a:gd name="connsiteX16" fmla="*/ 1172094 w 2460567"/>
              <a:gd name="connsiteY16" fmla="*/ 299258 h 706582"/>
              <a:gd name="connsiteX17" fmla="*/ 1246909 w 2460567"/>
              <a:gd name="connsiteY17" fmla="*/ 299258 h 706582"/>
              <a:gd name="connsiteX18" fmla="*/ 1280160 w 2460567"/>
              <a:gd name="connsiteY18" fmla="*/ 257695 h 706582"/>
              <a:gd name="connsiteX19" fmla="*/ 1363287 w 2460567"/>
              <a:gd name="connsiteY19" fmla="*/ 249382 h 706582"/>
              <a:gd name="connsiteX20" fmla="*/ 1363287 w 2460567"/>
              <a:gd name="connsiteY20" fmla="*/ 249382 h 706582"/>
              <a:gd name="connsiteX21" fmla="*/ 1471352 w 2460567"/>
              <a:gd name="connsiteY21" fmla="*/ 315884 h 706582"/>
              <a:gd name="connsiteX22" fmla="*/ 1571105 w 2460567"/>
              <a:gd name="connsiteY22" fmla="*/ 274320 h 706582"/>
              <a:gd name="connsiteX23" fmla="*/ 1629294 w 2460567"/>
              <a:gd name="connsiteY23" fmla="*/ 290946 h 706582"/>
              <a:gd name="connsiteX24" fmla="*/ 1629294 w 2460567"/>
              <a:gd name="connsiteY24" fmla="*/ 257695 h 706582"/>
              <a:gd name="connsiteX25" fmla="*/ 1712421 w 2460567"/>
              <a:gd name="connsiteY25" fmla="*/ 224444 h 706582"/>
              <a:gd name="connsiteX26" fmla="*/ 1787236 w 2460567"/>
              <a:gd name="connsiteY26" fmla="*/ 174568 h 706582"/>
              <a:gd name="connsiteX27" fmla="*/ 1828800 w 2460567"/>
              <a:gd name="connsiteY27" fmla="*/ 207818 h 706582"/>
              <a:gd name="connsiteX28" fmla="*/ 1878676 w 2460567"/>
              <a:gd name="connsiteY28" fmla="*/ 299258 h 706582"/>
              <a:gd name="connsiteX29" fmla="*/ 1911927 w 2460567"/>
              <a:gd name="connsiteY29" fmla="*/ 257695 h 706582"/>
              <a:gd name="connsiteX30" fmla="*/ 2011680 w 2460567"/>
              <a:gd name="connsiteY30" fmla="*/ 232757 h 706582"/>
              <a:gd name="connsiteX31" fmla="*/ 2103120 w 2460567"/>
              <a:gd name="connsiteY31" fmla="*/ 133004 h 706582"/>
              <a:gd name="connsiteX32" fmla="*/ 2136370 w 2460567"/>
              <a:gd name="connsiteY32" fmla="*/ 141317 h 706582"/>
              <a:gd name="connsiteX33" fmla="*/ 2211185 w 2460567"/>
              <a:gd name="connsiteY33" fmla="*/ 108066 h 706582"/>
              <a:gd name="connsiteX34" fmla="*/ 2269374 w 2460567"/>
              <a:gd name="connsiteY34" fmla="*/ 74815 h 706582"/>
              <a:gd name="connsiteX35" fmla="*/ 2377440 w 2460567"/>
              <a:gd name="connsiteY35" fmla="*/ 33251 h 706582"/>
              <a:gd name="connsiteX36" fmla="*/ 2460567 w 2460567"/>
              <a:gd name="connsiteY36" fmla="*/ 0 h 706582"/>
              <a:gd name="connsiteX37" fmla="*/ 2460567 w 2460567"/>
              <a:gd name="connsiteY37" fmla="*/ 199506 h 706582"/>
              <a:gd name="connsiteX38" fmla="*/ 2385752 w 2460567"/>
              <a:gd name="connsiteY38" fmla="*/ 199506 h 706582"/>
              <a:gd name="connsiteX39" fmla="*/ 2294312 w 2460567"/>
              <a:gd name="connsiteY39" fmla="*/ 191193 h 706582"/>
              <a:gd name="connsiteX40" fmla="*/ 2227810 w 2460567"/>
              <a:gd name="connsiteY40" fmla="*/ 249382 h 706582"/>
              <a:gd name="connsiteX41" fmla="*/ 2177934 w 2460567"/>
              <a:gd name="connsiteY41" fmla="*/ 282633 h 706582"/>
              <a:gd name="connsiteX42" fmla="*/ 2144683 w 2460567"/>
              <a:gd name="connsiteY42" fmla="*/ 282633 h 706582"/>
              <a:gd name="connsiteX43" fmla="*/ 1995054 w 2460567"/>
              <a:gd name="connsiteY43" fmla="*/ 390698 h 706582"/>
              <a:gd name="connsiteX44" fmla="*/ 1936865 w 2460567"/>
              <a:gd name="connsiteY44" fmla="*/ 448888 h 706582"/>
              <a:gd name="connsiteX45" fmla="*/ 1886989 w 2460567"/>
              <a:gd name="connsiteY45" fmla="*/ 515389 h 706582"/>
              <a:gd name="connsiteX46" fmla="*/ 1820487 w 2460567"/>
              <a:gd name="connsiteY46" fmla="*/ 390698 h 706582"/>
              <a:gd name="connsiteX47" fmla="*/ 1762298 w 2460567"/>
              <a:gd name="connsiteY47" fmla="*/ 374073 h 706582"/>
              <a:gd name="connsiteX48" fmla="*/ 1629294 w 2460567"/>
              <a:gd name="connsiteY48" fmla="*/ 423949 h 706582"/>
              <a:gd name="connsiteX49" fmla="*/ 1554480 w 2460567"/>
              <a:gd name="connsiteY49" fmla="*/ 482138 h 706582"/>
              <a:gd name="connsiteX50" fmla="*/ 1479665 w 2460567"/>
              <a:gd name="connsiteY50" fmla="*/ 540328 h 706582"/>
              <a:gd name="connsiteX51" fmla="*/ 1404850 w 2460567"/>
              <a:gd name="connsiteY51" fmla="*/ 457200 h 706582"/>
              <a:gd name="connsiteX52" fmla="*/ 1313410 w 2460567"/>
              <a:gd name="connsiteY52" fmla="*/ 507077 h 706582"/>
              <a:gd name="connsiteX53" fmla="*/ 1230283 w 2460567"/>
              <a:gd name="connsiteY53" fmla="*/ 507077 h 706582"/>
              <a:gd name="connsiteX54" fmla="*/ 1180407 w 2460567"/>
              <a:gd name="connsiteY54" fmla="*/ 573578 h 706582"/>
              <a:gd name="connsiteX55" fmla="*/ 1113905 w 2460567"/>
              <a:gd name="connsiteY55" fmla="*/ 565266 h 706582"/>
              <a:gd name="connsiteX56" fmla="*/ 1113905 w 2460567"/>
              <a:gd name="connsiteY56" fmla="*/ 565266 h 706582"/>
              <a:gd name="connsiteX57" fmla="*/ 1014152 w 2460567"/>
              <a:gd name="connsiteY57" fmla="*/ 573578 h 706582"/>
              <a:gd name="connsiteX58" fmla="*/ 964276 w 2460567"/>
              <a:gd name="connsiteY58" fmla="*/ 573578 h 706582"/>
              <a:gd name="connsiteX59" fmla="*/ 889461 w 2460567"/>
              <a:gd name="connsiteY59" fmla="*/ 640080 h 706582"/>
              <a:gd name="connsiteX60" fmla="*/ 789709 w 2460567"/>
              <a:gd name="connsiteY60" fmla="*/ 640080 h 706582"/>
              <a:gd name="connsiteX61" fmla="*/ 640080 w 2460567"/>
              <a:gd name="connsiteY61" fmla="*/ 706582 h 706582"/>
              <a:gd name="connsiteX62" fmla="*/ 556952 w 2460567"/>
              <a:gd name="connsiteY62" fmla="*/ 598517 h 706582"/>
              <a:gd name="connsiteX63" fmla="*/ 498763 w 2460567"/>
              <a:gd name="connsiteY63" fmla="*/ 598517 h 706582"/>
              <a:gd name="connsiteX64" fmla="*/ 382385 w 2460567"/>
              <a:gd name="connsiteY64" fmla="*/ 615142 h 706582"/>
              <a:gd name="connsiteX65" fmla="*/ 290945 w 2460567"/>
              <a:gd name="connsiteY65" fmla="*/ 615142 h 706582"/>
              <a:gd name="connsiteX66" fmla="*/ 241069 w 2460567"/>
              <a:gd name="connsiteY66" fmla="*/ 606829 h 706582"/>
              <a:gd name="connsiteX67" fmla="*/ 241069 w 2460567"/>
              <a:gd name="connsiteY67" fmla="*/ 606829 h 706582"/>
              <a:gd name="connsiteX68" fmla="*/ 24938 w 2460567"/>
              <a:gd name="connsiteY68" fmla="*/ 631768 h 706582"/>
              <a:gd name="connsiteX69" fmla="*/ 0 w 2460567"/>
              <a:gd name="connsiteY69" fmla="*/ 282633 h 706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2460567" h="706582">
                <a:moveTo>
                  <a:pt x="0" y="282633"/>
                </a:moveTo>
                <a:lnTo>
                  <a:pt x="116378" y="299258"/>
                </a:lnTo>
                <a:lnTo>
                  <a:pt x="174567" y="307571"/>
                </a:lnTo>
                <a:lnTo>
                  <a:pt x="249381" y="315884"/>
                </a:lnTo>
                <a:lnTo>
                  <a:pt x="274320" y="307571"/>
                </a:lnTo>
                <a:lnTo>
                  <a:pt x="324196" y="282633"/>
                </a:lnTo>
                <a:lnTo>
                  <a:pt x="423949" y="290946"/>
                </a:lnTo>
                <a:lnTo>
                  <a:pt x="473825" y="266008"/>
                </a:lnTo>
                <a:lnTo>
                  <a:pt x="548640" y="332509"/>
                </a:lnTo>
                <a:lnTo>
                  <a:pt x="598516" y="349135"/>
                </a:lnTo>
                <a:lnTo>
                  <a:pt x="640080" y="407324"/>
                </a:lnTo>
                <a:lnTo>
                  <a:pt x="706581" y="382386"/>
                </a:lnTo>
                <a:lnTo>
                  <a:pt x="798021" y="390698"/>
                </a:lnTo>
                <a:lnTo>
                  <a:pt x="955963" y="332509"/>
                </a:lnTo>
                <a:lnTo>
                  <a:pt x="1022465" y="324197"/>
                </a:lnTo>
                <a:lnTo>
                  <a:pt x="1097280" y="324197"/>
                </a:lnTo>
                <a:lnTo>
                  <a:pt x="1172094" y="299258"/>
                </a:lnTo>
                <a:lnTo>
                  <a:pt x="1246909" y="299258"/>
                </a:lnTo>
                <a:lnTo>
                  <a:pt x="1280160" y="257695"/>
                </a:lnTo>
                <a:lnTo>
                  <a:pt x="1363287" y="249382"/>
                </a:lnTo>
                <a:lnTo>
                  <a:pt x="1363287" y="249382"/>
                </a:lnTo>
                <a:lnTo>
                  <a:pt x="1471352" y="315884"/>
                </a:lnTo>
                <a:lnTo>
                  <a:pt x="1571105" y="274320"/>
                </a:lnTo>
                <a:lnTo>
                  <a:pt x="1629294" y="290946"/>
                </a:lnTo>
                <a:lnTo>
                  <a:pt x="1629294" y="257695"/>
                </a:lnTo>
                <a:lnTo>
                  <a:pt x="1712421" y="224444"/>
                </a:lnTo>
                <a:lnTo>
                  <a:pt x="1787236" y="174568"/>
                </a:lnTo>
                <a:lnTo>
                  <a:pt x="1828800" y="207818"/>
                </a:lnTo>
                <a:lnTo>
                  <a:pt x="1878676" y="299258"/>
                </a:lnTo>
                <a:lnTo>
                  <a:pt x="1911927" y="257695"/>
                </a:lnTo>
                <a:lnTo>
                  <a:pt x="2011680" y="232757"/>
                </a:lnTo>
                <a:lnTo>
                  <a:pt x="2103120" y="133004"/>
                </a:lnTo>
                <a:lnTo>
                  <a:pt x="2136370" y="141317"/>
                </a:lnTo>
                <a:lnTo>
                  <a:pt x="2211185" y="108066"/>
                </a:lnTo>
                <a:lnTo>
                  <a:pt x="2269374" y="74815"/>
                </a:lnTo>
                <a:lnTo>
                  <a:pt x="2377440" y="33251"/>
                </a:lnTo>
                <a:lnTo>
                  <a:pt x="2460567" y="0"/>
                </a:lnTo>
                <a:lnTo>
                  <a:pt x="2460567" y="199506"/>
                </a:lnTo>
                <a:lnTo>
                  <a:pt x="2385752" y="199506"/>
                </a:lnTo>
                <a:lnTo>
                  <a:pt x="2294312" y="191193"/>
                </a:lnTo>
                <a:lnTo>
                  <a:pt x="2227810" y="249382"/>
                </a:lnTo>
                <a:lnTo>
                  <a:pt x="2177934" y="282633"/>
                </a:lnTo>
                <a:lnTo>
                  <a:pt x="2144683" y="282633"/>
                </a:lnTo>
                <a:lnTo>
                  <a:pt x="1995054" y="390698"/>
                </a:lnTo>
                <a:lnTo>
                  <a:pt x="1936865" y="448888"/>
                </a:lnTo>
                <a:lnTo>
                  <a:pt x="1886989" y="515389"/>
                </a:lnTo>
                <a:lnTo>
                  <a:pt x="1820487" y="390698"/>
                </a:lnTo>
                <a:lnTo>
                  <a:pt x="1762298" y="374073"/>
                </a:lnTo>
                <a:lnTo>
                  <a:pt x="1629294" y="423949"/>
                </a:lnTo>
                <a:lnTo>
                  <a:pt x="1554480" y="482138"/>
                </a:lnTo>
                <a:lnTo>
                  <a:pt x="1479665" y="540328"/>
                </a:lnTo>
                <a:lnTo>
                  <a:pt x="1404850" y="457200"/>
                </a:lnTo>
                <a:lnTo>
                  <a:pt x="1313410" y="507077"/>
                </a:lnTo>
                <a:lnTo>
                  <a:pt x="1230283" y="507077"/>
                </a:lnTo>
                <a:lnTo>
                  <a:pt x="1180407" y="573578"/>
                </a:lnTo>
                <a:lnTo>
                  <a:pt x="1113905" y="565266"/>
                </a:lnTo>
                <a:lnTo>
                  <a:pt x="1113905" y="565266"/>
                </a:lnTo>
                <a:lnTo>
                  <a:pt x="1014152" y="573578"/>
                </a:lnTo>
                <a:lnTo>
                  <a:pt x="964276" y="573578"/>
                </a:lnTo>
                <a:lnTo>
                  <a:pt x="889461" y="640080"/>
                </a:lnTo>
                <a:lnTo>
                  <a:pt x="789709" y="640080"/>
                </a:lnTo>
                <a:lnTo>
                  <a:pt x="640080" y="706582"/>
                </a:lnTo>
                <a:lnTo>
                  <a:pt x="556952" y="598517"/>
                </a:lnTo>
                <a:lnTo>
                  <a:pt x="498763" y="598517"/>
                </a:lnTo>
                <a:lnTo>
                  <a:pt x="382385" y="615142"/>
                </a:lnTo>
                <a:lnTo>
                  <a:pt x="290945" y="615142"/>
                </a:lnTo>
                <a:lnTo>
                  <a:pt x="241069" y="606829"/>
                </a:lnTo>
                <a:lnTo>
                  <a:pt x="241069" y="606829"/>
                </a:lnTo>
                <a:lnTo>
                  <a:pt x="24938" y="631768"/>
                </a:lnTo>
                <a:lnTo>
                  <a:pt x="0" y="282633"/>
                </a:lnTo>
                <a:close/>
              </a:path>
            </a:pathLst>
          </a:custGeom>
          <a:solidFill>
            <a:srgbClr val="000000">
              <a:alpha val="40000"/>
            </a:srgb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b="1">
              <a:latin typeface="Verdana" panose="020B0604030504040204" pitchFamily="34" charset="0"/>
              <a:ea typeface="Verdana" panose="020B0604030504040204" pitchFamily="34" charset="0"/>
            </a:endParaRPr>
          </a:p>
        </p:txBody>
      </p:sp>
      <p:cxnSp>
        <p:nvCxnSpPr>
          <p:cNvPr id="59" name="Connecteur droit 58">
            <a:extLst>
              <a:ext uri="{FF2B5EF4-FFF2-40B4-BE49-F238E27FC236}">
                <a16:creationId xmlns:a16="http://schemas.microsoft.com/office/drawing/2014/main" id="{AB6D5BCB-0801-4C0E-963D-C91281AE609D}"/>
              </a:ext>
            </a:extLst>
          </p:cNvPr>
          <p:cNvCxnSpPr/>
          <p:nvPr/>
        </p:nvCxnSpPr>
        <p:spPr>
          <a:xfrm>
            <a:off x="2293716" y="1826458"/>
            <a:ext cx="0" cy="4626027"/>
          </a:xfrm>
          <a:prstGeom prst="line">
            <a:avLst/>
          </a:prstGeom>
          <a:ln w="19050">
            <a:solidFill>
              <a:srgbClr val="324055"/>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0" name="Connecteur droit 59">
            <a:extLst>
              <a:ext uri="{FF2B5EF4-FFF2-40B4-BE49-F238E27FC236}">
                <a16:creationId xmlns:a16="http://schemas.microsoft.com/office/drawing/2014/main" id="{CE964932-A5FE-42D0-B014-E535EE9DDE93}"/>
              </a:ext>
            </a:extLst>
          </p:cNvPr>
          <p:cNvCxnSpPr>
            <a:cxnSpLocks/>
          </p:cNvCxnSpPr>
          <p:nvPr/>
        </p:nvCxnSpPr>
        <p:spPr>
          <a:xfrm>
            <a:off x="2247997" y="6396846"/>
            <a:ext cx="7105387" cy="0"/>
          </a:xfrm>
          <a:prstGeom prst="line">
            <a:avLst/>
          </a:prstGeom>
          <a:ln w="19050">
            <a:solidFill>
              <a:srgbClr val="324055"/>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1" name="ZoneTexte 60">
            <a:extLst>
              <a:ext uri="{FF2B5EF4-FFF2-40B4-BE49-F238E27FC236}">
                <a16:creationId xmlns:a16="http://schemas.microsoft.com/office/drawing/2014/main" id="{6FEF3E49-EF8E-431A-AE07-C0AD2638D156}"/>
              </a:ext>
            </a:extLst>
          </p:cNvPr>
          <p:cNvSpPr txBox="1"/>
          <p:nvPr/>
        </p:nvSpPr>
        <p:spPr>
          <a:xfrm>
            <a:off x="1667282" y="6273736"/>
            <a:ext cx="620684" cy="276999"/>
          </a:xfrm>
          <a:prstGeom prst="rect">
            <a:avLst/>
          </a:prstGeom>
          <a:noFill/>
        </p:spPr>
        <p:txBody>
          <a:bodyPr wrap="none" rtlCol="0">
            <a:spAutoFit/>
          </a:bodyPr>
          <a:lstStyle/>
          <a:p>
            <a:pPr algn="r"/>
            <a:r>
              <a:rPr lang="fr-FR" sz="1200" b="1" dirty="0">
                <a:solidFill>
                  <a:srgbClr val="324055"/>
                </a:solidFill>
                <a:latin typeface="Verdana" panose="020B0604030504040204" pitchFamily="34" charset="0"/>
                <a:ea typeface="Verdana" panose="020B0604030504040204" pitchFamily="34" charset="0"/>
              </a:rPr>
              <a:t>-2 °C</a:t>
            </a:r>
          </a:p>
        </p:txBody>
      </p:sp>
      <p:sp>
        <p:nvSpPr>
          <p:cNvPr id="62" name="ZoneTexte 61">
            <a:extLst>
              <a:ext uri="{FF2B5EF4-FFF2-40B4-BE49-F238E27FC236}">
                <a16:creationId xmlns:a16="http://schemas.microsoft.com/office/drawing/2014/main" id="{97915F6A-E07B-4047-99BB-9E50C79847A7}"/>
              </a:ext>
            </a:extLst>
          </p:cNvPr>
          <p:cNvSpPr txBox="1"/>
          <p:nvPr/>
        </p:nvSpPr>
        <p:spPr>
          <a:xfrm>
            <a:off x="1988218" y="6477424"/>
            <a:ext cx="620683" cy="276999"/>
          </a:xfrm>
          <a:prstGeom prst="rect">
            <a:avLst/>
          </a:prstGeom>
          <a:noFill/>
        </p:spPr>
        <p:txBody>
          <a:bodyPr wrap="none" rtlCol="0">
            <a:spAutoFit/>
          </a:bodyPr>
          <a:lstStyle/>
          <a:p>
            <a:pPr algn="ctr"/>
            <a:r>
              <a:rPr lang="fr-FR" sz="1200" b="1" dirty="0">
                <a:solidFill>
                  <a:srgbClr val="324055"/>
                </a:solidFill>
                <a:latin typeface="Verdana" panose="020B0604030504040204" pitchFamily="34" charset="0"/>
                <a:ea typeface="Verdana" panose="020B0604030504040204" pitchFamily="34" charset="0"/>
              </a:rPr>
              <a:t>1950</a:t>
            </a:r>
          </a:p>
        </p:txBody>
      </p:sp>
      <p:cxnSp>
        <p:nvCxnSpPr>
          <p:cNvPr id="106" name="Connecteur droit 105">
            <a:extLst>
              <a:ext uri="{FF2B5EF4-FFF2-40B4-BE49-F238E27FC236}">
                <a16:creationId xmlns:a16="http://schemas.microsoft.com/office/drawing/2014/main" id="{95201EAC-8140-45CD-9AB4-8670010FD15D}"/>
              </a:ext>
            </a:extLst>
          </p:cNvPr>
          <p:cNvCxnSpPr>
            <a:cxnSpLocks/>
          </p:cNvCxnSpPr>
          <p:nvPr/>
        </p:nvCxnSpPr>
        <p:spPr>
          <a:xfrm>
            <a:off x="2247997" y="4267784"/>
            <a:ext cx="45719" cy="0"/>
          </a:xfrm>
          <a:prstGeom prst="line">
            <a:avLst/>
          </a:prstGeom>
          <a:ln>
            <a:solidFill>
              <a:srgbClr val="324055"/>
            </a:solidFill>
          </a:ln>
        </p:spPr>
        <p:style>
          <a:lnRef idx="1">
            <a:schemeClr val="accent1"/>
          </a:lnRef>
          <a:fillRef idx="0">
            <a:schemeClr val="accent1"/>
          </a:fillRef>
          <a:effectRef idx="0">
            <a:schemeClr val="accent1"/>
          </a:effectRef>
          <a:fontRef idx="minor">
            <a:schemeClr val="tx1"/>
          </a:fontRef>
        </p:style>
      </p:cxnSp>
      <p:cxnSp>
        <p:nvCxnSpPr>
          <p:cNvPr id="107" name="Connecteur droit 106">
            <a:extLst>
              <a:ext uri="{FF2B5EF4-FFF2-40B4-BE49-F238E27FC236}">
                <a16:creationId xmlns:a16="http://schemas.microsoft.com/office/drawing/2014/main" id="{63ABC7AC-0A52-493E-91CF-22353F7496C2}"/>
              </a:ext>
            </a:extLst>
          </p:cNvPr>
          <p:cNvCxnSpPr>
            <a:cxnSpLocks/>
          </p:cNvCxnSpPr>
          <p:nvPr/>
        </p:nvCxnSpPr>
        <p:spPr>
          <a:xfrm>
            <a:off x="2247997" y="3221384"/>
            <a:ext cx="45719" cy="0"/>
          </a:xfrm>
          <a:prstGeom prst="line">
            <a:avLst/>
          </a:prstGeom>
          <a:ln>
            <a:solidFill>
              <a:srgbClr val="324055"/>
            </a:solidFill>
          </a:ln>
        </p:spPr>
        <p:style>
          <a:lnRef idx="1">
            <a:schemeClr val="accent1"/>
          </a:lnRef>
          <a:fillRef idx="0">
            <a:schemeClr val="accent1"/>
          </a:fillRef>
          <a:effectRef idx="0">
            <a:schemeClr val="accent1"/>
          </a:effectRef>
          <a:fontRef idx="minor">
            <a:schemeClr val="tx1"/>
          </a:fontRef>
        </p:style>
      </p:cxnSp>
      <p:cxnSp>
        <p:nvCxnSpPr>
          <p:cNvPr id="108" name="Connecteur droit 107">
            <a:extLst>
              <a:ext uri="{FF2B5EF4-FFF2-40B4-BE49-F238E27FC236}">
                <a16:creationId xmlns:a16="http://schemas.microsoft.com/office/drawing/2014/main" id="{6959A9F8-3797-419E-A361-C90F741BC9BA}"/>
              </a:ext>
            </a:extLst>
          </p:cNvPr>
          <p:cNvCxnSpPr>
            <a:cxnSpLocks/>
          </p:cNvCxnSpPr>
          <p:nvPr/>
        </p:nvCxnSpPr>
        <p:spPr>
          <a:xfrm>
            <a:off x="2247997" y="2157355"/>
            <a:ext cx="45719" cy="0"/>
          </a:xfrm>
          <a:prstGeom prst="line">
            <a:avLst/>
          </a:prstGeom>
          <a:ln>
            <a:solidFill>
              <a:srgbClr val="324055"/>
            </a:solidFill>
          </a:ln>
        </p:spPr>
        <p:style>
          <a:lnRef idx="1">
            <a:schemeClr val="accent1"/>
          </a:lnRef>
          <a:fillRef idx="0">
            <a:schemeClr val="accent1"/>
          </a:fillRef>
          <a:effectRef idx="0">
            <a:schemeClr val="accent1"/>
          </a:effectRef>
          <a:fontRef idx="minor">
            <a:schemeClr val="tx1"/>
          </a:fontRef>
        </p:style>
      </p:cxnSp>
      <p:sp>
        <p:nvSpPr>
          <p:cNvPr id="64" name="ZoneTexte 63">
            <a:extLst>
              <a:ext uri="{FF2B5EF4-FFF2-40B4-BE49-F238E27FC236}">
                <a16:creationId xmlns:a16="http://schemas.microsoft.com/office/drawing/2014/main" id="{F6144EFF-5814-4C39-8EDB-5D732F8BAB61}"/>
              </a:ext>
            </a:extLst>
          </p:cNvPr>
          <p:cNvSpPr txBox="1"/>
          <p:nvPr/>
        </p:nvSpPr>
        <p:spPr>
          <a:xfrm>
            <a:off x="1741020" y="5193080"/>
            <a:ext cx="546946" cy="276999"/>
          </a:xfrm>
          <a:prstGeom prst="rect">
            <a:avLst/>
          </a:prstGeom>
          <a:noFill/>
        </p:spPr>
        <p:txBody>
          <a:bodyPr wrap="none" rtlCol="0">
            <a:spAutoFit/>
          </a:bodyPr>
          <a:lstStyle/>
          <a:p>
            <a:pPr algn="r"/>
            <a:r>
              <a:rPr lang="fr-FR" sz="1200" b="1" dirty="0">
                <a:solidFill>
                  <a:srgbClr val="324055"/>
                </a:solidFill>
                <a:latin typeface="Verdana" panose="020B0604030504040204" pitchFamily="34" charset="0"/>
                <a:ea typeface="Verdana" panose="020B0604030504040204" pitchFamily="34" charset="0"/>
              </a:rPr>
              <a:t>0 °C</a:t>
            </a:r>
          </a:p>
        </p:txBody>
      </p:sp>
      <p:sp>
        <p:nvSpPr>
          <p:cNvPr id="65" name="ZoneTexte 64">
            <a:extLst>
              <a:ext uri="{FF2B5EF4-FFF2-40B4-BE49-F238E27FC236}">
                <a16:creationId xmlns:a16="http://schemas.microsoft.com/office/drawing/2014/main" id="{61F34BE7-50DC-4ED2-9844-8869B82F3FC5}"/>
              </a:ext>
            </a:extLst>
          </p:cNvPr>
          <p:cNvSpPr txBox="1"/>
          <p:nvPr/>
        </p:nvSpPr>
        <p:spPr>
          <a:xfrm>
            <a:off x="1607972" y="4145676"/>
            <a:ext cx="679994" cy="276999"/>
          </a:xfrm>
          <a:prstGeom prst="rect">
            <a:avLst/>
          </a:prstGeom>
          <a:noFill/>
        </p:spPr>
        <p:txBody>
          <a:bodyPr wrap="none" rtlCol="0">
            <a:spAutoFit/>
          </a:bodyPr>
          <a:lstStyle/>
          <a:p>
            <a:pPr algn="r"/>
            <a:r>
              <a:rPr lang="fr-FR" sz="1200" b="1" dirty="0">
                <a:solidFill>
                  <a:srgbClr val="324055"/>
                </a:solidFill>
                <a:latin typeface="Verdana" panose="020B0604030504040204" pitchFamily="34" charset="0"/>
                <a:ea typeface="Verdana" panose="020B0604030504040204" pitchFamily="34" charset="0"/>
              </a:rPr>
              <a:t>+2 °C</a:t>
            </a:r>
          </a:p>
        </p:txBody>
      </p:sp>
      <p:sp>
        <p:nvSpPr>
          <p:cNvPr id="66" name="ZoneTexte 65">
            <a:extLst>
              <a:ext uri="{FF2B5EF4-FFF2-40B4-BE49-F238E27FC236}">
                <a16:creationId xmlns:a16="http://schemas.microsoft.com/office/drawing/2014/main" id="{8BAEDD47-1A70-4384-86AF-36553AFAEFE6}"/>
              </a:ext>
            </a:extLst>
          </p:cNvPr>
          <p:cNvSpPr txBox="1"/>
          <p:nvPr/>
        </p:nvSpPr>
        <p:spPr>
          <a:xfrm>
            <a:off x="1607972" y="3098273"/>
            <a:ext cx="679994" cy="276999"/>
          </a:xfrm>
          <a:prstGeom prst="rect">
            <a:avLst/>
          </a:prstGeom>
          <a:noFill/>
        </p:spPr>
        <p:txBody>
          <a:bodyPr wrap="none" rtlCol="0">
            <a:spAutoFit/>
          </a:bodyPr>
          <a:lstStyle/>
          <a:p>
            <a:pPr algn="r"/>
            <a:r>
              <a:rPr lang="fr-FR" sz="1200" b="1" dirty="0">
                <a:solidFill>
                  <a:srgbClr val="324055"/>
                </a:solidFill>
                <a:latin typeface="Verdana" panose="020B0604030504040204" pitchFamily="34" charset="0"/>
                <a:ea typeface="Verdana" panose="020B0604030504040204" pitchFamily="34" charset="0"/>
              </a:rPr>
              <a:t>+4 °C</a:t>
            </a:r>
          </a:p>
        </p:txBody>
      </p:sp>
      <p:sp>
        <p:nvSpPr>
          <p:cNvPr id="67" name="ZoneTexte 66">
            <a:extLst>
              <a:ext uri="{FF2B5EF4-FFF2-40B4-BE49-F238E27FC236}">
                <a16:creationId xmlns:a16="http://schemas.microsoft.com/office/drawing/2014/main" id="{FE21F0C2-D6D6-4CF8-B1C7-14CBE772E52B}"/>
              </a:ext>
            </a:extLst>
          </p:cNvPr>
          <p:cNvSpPr txBox="1"/>
          <p:nvPr/>
        </p:nvSpPr>
        <p:spPr>
          <a:xfrm>
            <a:off x="1607972" y="2039826"/>
            <a:ext cx="679994" cy="276999"/>
          </a:xfrm>
          <a:prstGeom prst="rect">
            <a:avLst/>
          </a:prstGeom>
          <a:noFill/>
        </p:spPr>
        <p:txBody>
          <a:bodyPr wrap="none" rtlCol="0">
            <a:spAutoFit/>
          </a:bodyPr>
          <a:lstStyle/>
          <a:p>
            <a:pPr algn="r"/>
            <a:r>
              <a:rPr lang="fr-FR" sz="1200" b="1" dirty="0">
                <a:solidFill>
                  <a:srgbClr val="324055"/>
                </a:solidFill>
                <a:latin typeface="Verdana" panose="020B0604030504040204" pitchFamily="34" charset="0"/>
                <a:ea typeface="Verdana" panose="020B0604030504040204" pitchFamily="34" charset="0"/>
              </a:rPr>
              <a:t>+6 °C</a:t>
            </a:r>
          </a:p>
        </p:txBody>
      </p:sp>
      <p:grpSp>
        <p:nvGrpSpPr>
          <p:cNvPr id="68" name="Groupe 67">
            <a:extLst>
              <a:ext uri="{FF2B5EF4-FFF2-40B4-BE49-F238E27FC236}">
                <a16:creationId xmlns:a16="http://schemas.microsoft.com/office/drawing/2014/main" id="{EB0109DB-553D-4F52-9E71-0C4823740CD1}"/>
              </a:ext>
            </a:extLst>
          </p:cNvPr>
          <p:cNvGrpSpPr/>
          <p:nvPr/>
        </p:nvGrpSpPr>
        <p:grpSpPr>
          <a:xfrm>
            <a:off x="4513214" y="6396846"/>
            <a:ext cx="4434155" cy="55639"/>
            <a:chOff x="4044084" y="1130531"/>
            <a:chExt cx="4434155" cy="4435296"/>
          </a:xfrm>
        </p:grpSpPr>
        <p:cxnSp>
          <p:nvCxnSpPr>
            <p:cNvPr id="102" name="Connecteur droit 101">
              <a:extLst>
                <a:ext uri="{FF2B5EF4-FFF2-40B4-BE49-F238E27FC236}">
                  <a16:creationId xmlns:a16="http://schemas.microsoft.com/office/drawing/2014/main" id="{9F45F7CD-A266-44CD-B91E-D4AB6D5F2B7E}"/>
                </a:ext>
              </a:extLst>
            </p:cNvPr>
            <p:cNvCxnSpPr/>
            <p:nvPr/>
          </p:nvCxnSpPr>
          <p:spPr>
            <a:xfrm>
              <a:off x="4044084" y="1130531"/>
              <a:ext cx="0" cy="4435296"/>
            </a:xfrm>
            <a:prstGeom prst="line">
              <a:avLst/>
            </a:prstGeom>
            <a:ln>
              <a:solidFill>
                <a:srgbClr val="324055"/>
              </a:solidFill>
            </a:ln>
          </p:spPr>
          <p:style>
            <a:lnRef idx="1">
              <a:schemeClr val="accent1"/>
            </a:lnRef>
            <a:fillRef idx="0">
              <a:schemeClr val="accent1"/>
            </a:fillRef>
            <a:effectRef idx="0">
              <a:schemeClr val="accent1"/>
            </a:effectRef>
            <a:fontRef idx="minor">
              <a:schemeClr val="tx1"/>
            </a:fontRef>
          </p:style>
        </p:cxnSp>
        <p:cxnSp>
          <p:nvCxnSpPr>
            <p:cNvPr id="103" name="Connecteur droit 102">
              <a:extLst>
                <a:ext uri="{FF2B5EF4-FFF2-40B4-BE49-F238E27FC236}">
                  <a16:creationId xmlns:a16="http://schemas.microsoft.com/office/drawing/2014/main" id="{09EB2DE7-6749-4213-858F-D2C7F5A212AB}"/>
                </a:ext>
              </a:extLst>
            </p:cNvPr>
            <p:cNvCxnSpPr/>
            <p:nvPr/>
          </p:nvCxnSpPr>
          <p:spPr>
            <a:xfrm>
              <a:off x="6263582" y="1130531"/>
              <a:ext cx="0" cy="4435296"/>
            </a:xfrm>
            <a:prstGeom prst="line">
              <a:avLst/>
            </a:prstGeom>
            <a:ln>
              <a:solidFill>
                <a:srgbClr val="324055"/>
              </a:solidFill>
            </a:ln>
          </p:spPr>
          <p:style>
            <a:lnRef idx="1">
              <a:schemeClr val="accent1"/>
            </a:lnRef>
            <a:fillRef idx="0">
              <a:schemeClr val="accent1"/>
            </a:fillRef>
            <a:effectRef idx="0">
              <a:schemeClr val="accent1"/>
            </a:effectRef>
            <a:fontRef idx="minor">
              <a:schemeClr val="tx1"/>
            </a:fontRef>
          </p:style>
        </p:cxnSp>
        <p:cxnSp>
          <p:nvCxnSpPr>
            <p:cNvPr id="104" name="Connecteur droit 103">
              <a:extLst>
                <a:ext uri="{FF2B5EF4-FFF2-40B4-BE49-F238E27FC236}">
                  <a16:creationId xmlns:a16="http://schemas.microsoft.com/office/drawing/2014/main" id="{D8032E15-5294-4B4D-BFE5-D2AD6FAAF3A4}"/>
                </a:ext>
              </a:extLst>
            </p:cNvPr>
            <p:cNvCxnSpPr/>
            <p:nvPr/>
          </p:nvCxnSpPr>
          <p:spPr>
            <a:xfrm>
              <a:off x="8478239" y="1130531"/>
              <a:ext cx="0" cy="4435296"/>
            </a:xfrm>
            <a:prstGeom prst="line">
              <a:avLst/>
            </a:prstGeom>
            <a:ln>
              <a:solidFill>
                <a:srgbClr val="324055"/>
              </a:solidFill>
            </a:ln>
          </p:spPr>
          <p:style>
            <a:lnRef idx="1">
              <a:schemeClr val="accent1"/>
            </a:lnRef>
            <a:fillRef idx="0">
              <a:schemeClr val="accent1"/>
            </a:fillRef>
            <a:effectRef idx="0">
              <a:schemeClr val="accent1"/>
            </a:effectRef>
            <a:fontRef idx="minor">
              <a:schemeClr val="tx1"/>
            </a:fontRef>
          </p:style>
        </p:cxnSp>
      </p:grpSp>
      <p:sp>
        <p:nvSpPr>
          <p:cNvPr id="69" name="ZoneTexte 68">
            <a:extLst>
              <a:ext uri="{FF2B5EF4-FFF2-40B4-BE49-F238E27FC236}">
                <a16:creationId xmlns:a16="http://schemas.microsoft.com/office/drawing/2014/main" id="{9AC8B626-7B00-4941-97D9-6791AEAB6508}"/>
              </a:ext>
            </a:extLst>
          </p:cNvPr>
          <p:cNvSpPr txBox="1"/>
          <p:nvPr/>
        </p:nvSpPr>
        <p:spPr>
          <a:xfrm>
            <a:off x="4197122" y="6477424"/>
            <a:ext cx="620683" cy="276999"/>
          </a:xfrm>
          <a:prstGeom prst="rect">
            <a:avLst/>
          </a:prstGeom>
          <a:noFill/>
        </p:spPr>
        <p:txBody>
          <a:bodyPr wrap="none" rtlCol="0">
            <a:spAutoFit/>
          </a:bodyPr>
          <a:lstStyle/>
          <a:p>
            <a:pPr algn="ctr"/>
            <a:r>
              <a:rPr lang="fr-FR" sz="1200" b="1" dirty="0">
                <a:solidFill>
                  <a:srgbClr val="324055"/>
                </a:solidFill>
                <a:latin typeface="Verdana" panose="020B0604030504040204" pitchFamily="34" charset="0"/>
                <a:ea typeface="Verdana" panose="020B0604030504040204" pitchFamily="34" charset="0"/>
              </a:rPr>
              <a:t>2000</a:t>
            </a:r>
          </a:p>
        </p:txBody>
      </p:sp>
      <p:sp>
        <p:nvSpPr>
          <p:cNvPr id="70" name="ZoneTexte 69">
            <a:extLst>
              <a:ext uri="{FF2B5EF4-FFF2-40B4-BE49-F238E27FC236}">
                <a16:creationId xmlns:a16="http://schemas.microsoft.com/office/drawing/2014/main" id="{04011B89-EB7A-4BF3-A9BB-13C6F120D1AF}"/>
              </a:ext>
            </a:extLst>
          </p:cNvPr>
          <p:cNvSpPr txBox="1"/>
          <p:nvPr/>
        </p:nvSpPr>
        <p:spPr>
          <a:xfrm>
            <a:off x="6417530" y="6477424"/>
            <a:ext cx="620683" cy="276999"/>
          </a:xfrm>
          <a:prstGeom prst="rect">
            <a:avLst/>
          </a:prstGeom>
          <a:noFill/>
        </p:spPr>
        <p:txBody>
          <a:bodyPr wrap="none" rtlCol="0">
            <a:spAutoFit/>
          </a:bodyPr>
          <a:lstStyle/>
          <a:p>
            <a:pPr algn="ctr"/>
            <a:r>
              <a:rPr lang="fr-FR" sz="1200" b="1" dirty="0">
                <a:solidFill>
                  <a:srgbClr val="324055"/>
                </a:solidFill>
                <a:latin typeface="Verdana" panose="020B0604030504040204" pitchFamily="34" charset="0"/>
                <a:ea typeface="Verdana" panose="020B0604030504040204" pitchFamily="34" charset="0"/>
              </a:rPr>
              <a:t>2050</a:t>
            </a:r>
          </a:p>
        </p:txBody>
      </p:sp>
      <p:sp>
        <p:nvSpPr>
          <p:cNvPr id="71" name="ZoneTexte 70">
            <a:extLst>
              <a:ext uri="{FF2B5EF4-FFF2-40B4-BE49-F238E27FC236}">
                <a16:creationId xmlns:a16="http://schemas.microsoft.com/office/drawing/2014/main" id="{19DC936E-A3BC-4357-910B-835A78F7E1C1}"/>
              </a:ext>
            </a:extLst>
          </p:cNvPr>
          <p:cNvSpPr txBox="1"/>
          <p:nvPr/>
        </p:nvSpPr>
        <p:spPr>
          <a:xfrm>
            <a:off x="8636367" y="6477424"/>
            <a:ext cx="620683" cy="276999"/>
          </a:xfrm>
          <a:prstGeom prst="rect">
            <a:avLst/>
          </a:prstGeom>
          <a:noFill/>
        </p:spPr>
        <p:txBody>
          <a:bodyPr wrap="none" rtlCol="0">
            <a:spAutoFit/>
          </a:bodyPr>
          <a:lstStyle/>
          <a:p>
            <a:pPr algn="ctr"/>
            <a:r>
              <a:rPr lang="fr-FR" sz="1200" b="1" dirty="0">
                <a:solidFill>
                  <a:srgbClr val="324055"/>
                </a:solidFill>
                <a:latin typeface="Verdana" panose="020B0604030504040204" pitchFamily="34" charset="0"/>
                <a:ea typeface="Verdana" panose="020B0604030504040204" pitchFamily="34" charset="0"/>
              </a:rPr>
              <a:t>2100</a:t>
            </a:r>
          </a:p>
        </p:txBody>
      </p:sp>
      <p:sp>
        <p:nvSpPr>
          <p:cNvPr id="72" name="Forme libre 84">
            <a:extLst>
              <a:ext uri="{FF2B5EF4-FFF2-40B4-BE49-F238E27FC236}">
                <a16:creationId xmlns:a16="http://schemas.microsoft.com/office/drawing/2014/main" id="{E1C13775-4912-4A5A-89B3-876149087910}"/>
              </a:ext>
            </a:extLst>
          </p:cNvPr>
          <p:cNvSpPr/>
          <p:nvPr/>
        </p:nvSpPr>
        <p:spPr>
          <a:xfrm>
            <a:off x="2297930" y="5184338"/>
            <a:ext cx="2435629" cy="457200"/>
          </a:xfrm>
          <a:custGeom>
            <a:avLst/>
            <a:gdLst>
              <a:gd name="connsiteX0" fmla="*/ 0 w 2435629"/>
              <a:gd name="connsiteY0" fmla="*/ 357447 h 457200"/>
              <a:gd name="connsiteX1" fmla="*/ 99753 w 2435629"/>
              <a:gd name="connsiteY1" fmla="*/ 374073 h 457200"/>
              <a:gd name="connsiteX2" fmla="*/ 399011 w 2435629"/>
              <a:gd name="connsiteY2" fmla="*/ 349135 h 457200"/>
              <a:gd name="connsiteX3" fmla="*/ 457200 w 2435629"/>
              <a:gd name="connsiteY3" fmla="*/ 349135 h 457200"/>
              <a:gd name="connsiteX4" fmla="*/ 590204 w 2435629"/>
              <a:gd name="connsiteY4" fmla="*/ 390698 h 457200"/>
              <a:gd name="connsiteX5" fmla="*/ 623455 w 2435629"/>
              <a:gd name="connsiteY5" fmla="*/ 457200 h 457200"/>
              <a:gd name="connsiteX6" fmla="*/ 764771 w 2435629"/>
              <a:gd name="connsiteY6" fmla="*/ 407324 h 457200"/>
              <a:gd name="connsiteX7" fmla="*/ 872836 w 2435629"/>
              <a:gd name="connsiteY7" fmla="*/ 407324 h 457200"/>
              <a:gd name="connsiteX8" fmla="*/ 980902 w 2435629"/>
              <a:gd name="connsiteY8" fmla="*/ 357447 h 457200"/>
              <a:gd name="connsiteX9" fmla="*/ 1172095 w 2435629"/>
              <a:gd name="connsiteY9" fmla="*/ 349135 h 457200"/>
              <a:gd name="connsiteX10" fmla="*/ 1379913 w 2435629"/>
              <a:gd name="connsiteY10" fmla="*/ 257695 h 457200"/>
              <a:gd name="connsiteX11" fmla="*/ 1471353 w 2435629"/>
              <a:gd name="connsiteY11" fmla="*/ 332509 h 457200"/>
              <a:gd name="connsiteX12" fmla="*/ 1745673 w 2435629"/>
              <a:gd name="connsiteY12" fmla="*/ 191193 h 457200"/>
              <a:gd name="connsiteX13" fmla="*/ 1770611 w 2435629"/>
              <a:gd name="connsiteY13" fmla="*/ 166255 h 457200"/>
              <a:gd name="connsiteX14" fmla="*/ 1837113 w 2435629"/>
              <a:gd name="connsiteY14" fmla="*/ 207818 h 457200"/>
              <a:gd name="connsiteX15" fmla="*/ 1870364 w 2435629"/>
              <a:gd name="connsiteY15" fmla="*/ 299258 h 457200"/>
              <a:gd name="connsiteX16" fmla="*/ 2019993 w 2435629"/>
              <a:gd name="connsiteY16" fmla="*/ 191193 h 457200"/>
              <a:gd name="connsiteX17" fmla="*/ 2078182 w 2435629"/>
              <a:gd name="connsiteY17" fmla="*/ 124691 h 457200"/>
              <a:gd name="connsiteX18" fmla="*/ 2219498 w 2435629"/>
              <a:gd name="connsiteY18" fmla="*/ 91440 h 457200"/>
              <a:gd name="connsiteX19" fmla="*/ 2261062 w 2435629"/>
              <a:gd name="connsiteY19" fmla="*/ 33251 h 457200"/>
              <a:gd name="connsiteX20" fmla="*/ 2344189 w 2435629"/>
              <a:gd name="connsiteY20" fmla="*/ 24938 h 457200"/>
              <a:gd name="connsiteX21" fmla="*/ 2435629 w 2435629"/>
              <a:gd name="connsiteY21" fmla="*/ 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435629" h="457200">
                <a:moveTo>
                  <a:pt x="0" y="357447"/>
                </a:moveTo>
                <a:lnTo>
                  <a:pt x="99753" y="374073"/>
                </a:lnTo>
                <a:lnTo>
                  <a:pt x="399011" y="349135"/>
                </a:lnTo>
                <a:lnTo>
                  <a:pt x="457200" y="349135"/>
                </a:lnTo>
                <a:lnTo>
                  <a:pt x="590204" y="390698"/>
                </a:lnTo>
                <a:lnTo>
                  <a:pt x="623455" y="457200"/>
                </a:lnTo>
                <a:lnTo>
                  <a:pt x="764771" y="407324"/>
                </a:lnTo>
                <a:lnTo>
                  <a:pt x="872836" y="407324"/>
                </a:lnTo>
                <a:lnTo>
                  <a:pt x="980902" y="357447"/>
                </a:lnTo>
                <a:lnTo>
                  <a:pt x="1172095" y="349135"/>
                </a:lnTo>
                <a:lnTo>
                  <a:pt x="1379913" y="257695"/>
                </a:lnTo>
                <a:lnTo>
                  <a:pt x="1471353" y="332509"/>
                </a:lnTo>
                <a:lnTo>
                  <a:pt x="1745673" y="191193"/>
                </a:lnTo>
                <a:lnTo>
                  <a:pt x="1770611" y="166255"/>
                </a:lnTo>
                <a:lnTo>
                  <a:pt x="1837113" y="207818"/>
                </a:lnTo>
                <a:lnTo>
                  <a:pt x="1870364" y="299258"/>
                </a:lnTo>
                <a:lnTo>
                  <a:pt x="2019993" y="191193"/>
                </a:lnTo>
                <a:lnTo>
                  <a:pt x="2078182" y="124691"/>
                </a:lnTo>
                <a:lnTo>
                  <a:pt x="2219498" y="91440"/>
                </a:lnTo>
                <a:lnTo>
                  <a:pt x="2261062" y="33251"/>
                </a:lnTo>
                <a:lnTo>
                  <a:pt x="2344189" y="24938"/>
                </a:lnTo>
                <a:lnTo>
                  <a:pt x="2435629" y="0"/>
                </a:ln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b="1">
              <a:latin typeface="Verdana" panose="020B0604030504040204" pitchFamily="34" charset="0"/>
              <a:ea typeface="Verdana" panose="020B0604030504040204" pitchFamily="34" charset="0"/>
            </a:endParaRPr>
          </a:p>
        </p:txBody>
      </p:sp>
      <p:grpSp>
        <p:nvGrpSpPr>
          <p:cNvPr id="86" name="Groupe 85">
            <a:extLst>
              <a:ext uri="{FF2B5EF4-FFF2-40B4-BE49-F238E27FC236}">
                <a16:creationId xmlns:a16="http://schemas.microsoft.com/office/drawing/2014/main" id="{02EF7484-9B12-4EE1-9F9E-0C90EE8875F0}"/>
              </a:ext>
            </a:extLst>
          </p:cNvPr>
          <p:cNvGrpSpPr/>
          <p:nvPr/>
        </p:nvGrpSpPr>
        <p:grpSpPr>
          <a:xfrm>
            <a:off x="2790759" y="2286047"/>
            <a:ext cx="1469352" cy="1266817"/>
            <a:chOff x="2077382" y="1746170"/>
            <a:chExt cx="1469352" cy="1266817"/>
          </a:xfrm>
        </p:grpSpPr>
        <p:grpSp>
          <p:nvGrpSpPr>
            <p:cNvPr id="93" name="Groupe 92">
              <a:extLst>
                <a:ext uri="{FF2B5EF4-FFF2-40B4-BE49-F238E27FC236}">
                  <a16:creationId xmlns:a16="http://schemas.microsoft.com/office/drawing/2014/main" id="{6B35E2A8-7086-4373-8B8E-3EB9117DBDA5}"/>
                </a:ext>
              </a:extLst>
            </p:cNvPr>
            <p:cNvGrpSpPr/>
            <p:nvPr/>
          </p:nvGrpSpPr>
          <p:grpSpPr>
            <a:xfrm>
              <a:off x="2077382" y="1746170"/>
              <a:ext cx="1469352" cy="276999"/>
              <a:chOff x="2077382" y="1746170"/>
              <a:chExt cx="1469352" cy="276999"/>
            </a:xfrm>
          </p:grpSpPr>
          <p:cxnSp>
            <p:nvCxnSpPr>
              <p:cNvPr id="100" name="Connecteur droit 99">
                <a:extLst>
                  <a:ext uri="{FF2B5EF4-FFF2-40B4-BE49-F238E27FC236}">
                    <a16:creationId xmlns:a16="http://schemas.microsoft.com/office/drawing/2014/main" id="{C1CF3AA0-07FB-40F0-A69C-07C7FC316E4E}"/>
                  </a:ext>
                </a:extLst>
              </p:cNvPr>
              <p:cNvCxnSpPr/>
              <p:nvPr/>
            </p:nvCxnSpPr>
            <p:spPr>
              <a:xfrm>
                <a:off x="2077382" y="1876975"/>
                <a:ext cx="376402" cy="0"/>
              </a:xfrm>
              <a:prstGeom prst="lin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101" name="ZoneTexte 100">
                <a:extLst>
                  <a:ext uri="{FF2B5EF4-FFF2-40B4-BE49-F238E27FC236}">
                    <a16:creationId xmlns:a16="http://schemas.microsoft.com/office/drawing/2014/main" id="{7F133F51-1A27-4AE0-80FB-B27B0E966B2B}"/>
                  </a:ext>
                </a:extLst>
              </p:cNvPr>
              <p:cNvSpPr txBox="1"/>
              <p:nvPr/>
            </p:nvSpPr>
            <p:spPr>
              <a:xfrm>
                <a:off x="2464386" y="1746170"/>
                <a:ext cx="1082348" cy="276999"/>
              </a:xfrm>
              <a:prstGeom prst="rect">
                <a:avLst/>
              </a:prstGeom>
              <a:noFill/>
            </p:spPr>
            <p:txBody>
              <a:bodyPr wrap="none" rtlCol="0">
                <a:spAutoFit/>
              </a:bodyPr>
              <a:lstStyle/>
              <a:p>
                <a:r>
                  <a:rPr lang="fr-FR" sz="1200" b="1" dirty="0">
                    <a:solidFill>
                      <a:srgbClr val="324055"/>
                    </a:solidFill>
                    <a:latin typeface="Verdana" panose="020B0604030504040204" pitchFamily="34" charset="0"/>
                    <a:ea typeface="Verdana" panose="020B0604030504040204" pitchFamily="34" charset="0"/>
                  </a:rPr>
                  <a:t>Historique</a:t>
                </a:r>
              </a:p>
            </p:txBody>
          </p:sp>
        </p:grpSp>
        <p:grpSp>
          <p:nvGrpSpPr>
            <p:cNvPr id="94" name="Groupe 93">
              <a:extLst>
                <a:ext uri="{FF2B5EF4-FFF2-40B4-BE49-F238E27FC236}">
                  <a16:creationId xmlns:a16="http://schemas.microsoft.com/office/drawing/2014/main" id="{CC7ED757-0B63-49C3-935C-085E9EA724A1}"/>
                </a:ext>
              </a:extLst>
            </p:cNvPr>
            <p:cNvGrpSpPr/>
            <p:nvPr/>
          </p:nvGrpSpPr>
          <p:grpSpPr>
            <a:xfrm>
              <a:off x="2077382" y="2074078"/>
              <a:ext cx="1241725" cy="276999"/>
              <a:chOff x="2077382" y="2049009"/>
              <a:chExt cx="1241725" cy="276999"/>
            </a:xfrm>
          </p:grpSpPr>
          <p:cxnSp>
            <p:nvCxnSpPr>
              <p:cNvPr id="98" name="Connecteur droit 97">
                <a:extLst>
                  <a:ext uri="{FF2B5EF4-FFF2-40B4-BE49-F238E27FC236}">
                    <a16:creationId xmlns:a16="http://schemas.microsoft.com/office/drawing/2014/main" id="{80B2E0BF-CF43-4FDD-A051-A4386AAB32D9}"/>
                  </a:ext>
                </a:extLst>
              </p:cNvPr>
              <p:cNvCxnSpPr/>
              <p:nvPr/>
            </p:nvCxnSpPr>
            <p:spPr>
              <a:xfrm>
                <a:off x="2077382" y="2179814"/>
                <a:ext cx="376402" cy="0"/>
              </a:xfrm>
              <a:prstGeom prst="line">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cxnSp>
          <p:sp>
            <p:nvSpPr>
              <p:cNvPr id="99" name="ZoneTexte 98">
                <a:extLst>
                  <a:ext uri="{FF2B5EF4-FFF2-40B4-BE49-F238E27FC236}">
                    <a16:creationId xmlns:a16="http://schemas.microsoft.com/office/drawing/2014/main" id="{DB293994-7549-4F8E-BBB4-D0CC1A2149E9}"/>
                  </a:ext>
                </a:extLst>
              </p:cNvPr>
              <p:cNvSpPr txBox="1"/>
              <p:nvPr/>
            </p:nvSpPr>
            <p:spPr>
              <a:xfrm>
                <a:off x="2464386" y="2049009"/>
                <a:ext cx="854721" cy="276999"/>
              </a:xfrm>
              <a:prstGeom prst="rect">
                <a:avLst/>
              </a:prstGeom>
              <a:noFill/>
            </p:spPr>
            <p:txBody>
              <a:bodyPr wrap="none" rtlCol="0">
                <a:spAutoFit/>
              </a:bodyPr>
              <a:lstStyle/>
              <a:p>
                <a:r>
                  <a:rPr lang="fr-FR" sz="1200" b="1" dirty="0">
                    <a:solidFill>
                      <a:srgbClr val="324055"/>
                    </a:solidFill>
                    <a:latin typeface="Verdana" panose="020B0604030504040204" pitchFamily="34" charset="0"/>
                    <a:ea typeface="Verdana" panose="020B0604030504040204" pitchFamily="34" charset="0"/>
                  </a:rPr>
                  <a:t>RCP 2.6</a:t>
                </a:r>
              </a:p>
            </p:txBody>
          </p:sp>
        </p:grpSp>
        <p:grpSp>
          <p:nvGrpSpPr>
            <p:cNvPr id="95" name="Groupe 94">
              <a:extLst>
                <a:ext uri="{FF2B5EF4-FFF2-40B4-BE49-F238E27FC236}">
                  <a16:creationId xmlns:a16="http://schemas.microsoft.com/office/drawing/2014/main" id="{5F883AF9-90EC-4982-B107-3BB4FC772F88}"/>
                </a:ext>
              </a:extLst>
            </p:cNvPr>
            <p:cNvGrpSpPr/>
            <p:nvPr/>
          </p:nvGrpSpPr>
          <p:grpSpPr>
            <a:xfrm>
              <a:off x="2077382" y="2401985"/>
              <a:ext cx="1241725" cy="611002"/>
              <a:chOff x="2077382" y="2401985"/>
              <a:chExt cx="1241725" cy="611002"/>
            </a:xfrm>
          </p:grpSpPr>
          <p:cxnSp>
            <p:nvCxnSpPr>
              <p:cNvPr id="96" name="Connecteur droit 95">
                <a:extLst>
                  <a:ext uri="{FF2B5EF4-FFF2-40B4-BE49-F238E27FC236}">
                    <a16:creationId xmlns:a16="http://schemas.microsoft.com/office/drawing/2014/main" id="{ACC581EB-7E8D-40C4-A8B2-29C6ABA512FA}"/>
                  </a:ext>
                </a:extLst>
              </p:cNvPr>
              <p:cNvCxnSpPr/>
              <p:nvPr/>
            </p:nvCxnSpPr>
            <p:spPr>
              <a:xfrm>
                <a:off x="2077382" y="2532790"/>
                <a:ext cx="376402" cy="0"/>
              </a:xfrm>
              <a:prstGeom prst="line">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cxnSp>
          <p:sp>
            <p:nvSpPr>
              <p:cNvPr id="97" name="ZoneTexte 96">
                <a:extLst>
                  <a:ext uri="{FF2B5EF4-FFF2-40B4-BE49-F238E27FC236}">
                    <a16:creationId xmlns:a16="http://schemas.microsoft.com/office/drawing/2014/main" id="{6E780AC0-4226-4C32-B594-A304129B6EB4}"/>
                  </a:ext>
                </a:extLst>
              </p:cNvPr>
              <p:cNvSpPr txBox="1"/>
              <p:nvPr/>
            </p:nvSpPr>
            <p:spPr>
              <a:xfrm>
                <a:off x="2464386" y="2401985"/>
                <a:ext cx="854721" cy="276999"/>
              </a:xfrm>
              <a:prstGeom prst="rect">
                <a:avLst/>
              </a:prstGeom>
              <a:noFill/>
            </p:spPr>
            <p:txBody>
              <a:bodyPr wrap="none" rtlCol="0">
                <a:spAutoFit/>
              </a:bodyPr>
              <a:lstStyle/>
              <a:p>
                <a:r>
                  <a:rPr lang="fr-FR" sz="1200" b="1" dirty="0">
                    <a:solidFill>
                      <a:srgbClr val="324055"/>
                    </a:solidFill>
                    <a:latin typeface="Verdana" panose="020B0604030504040204" pitchFamily="34" charset="0"/>
                    <a:ea typeface="Verdana" panose="020B0604030504040204" pitchFamily="34" charset="0"/>
                  </a:rPr>
                  <a:t>RCP 4.5</a:t>
                </a:r>
              </a:p>
            </p:txBody>
          </p:sp>
          <p:cxnSp>
            <p:nvCxnSpPr>
              <p:cNvPr id="122" name="Connecteur droit 121">
                <a:extLst>
                  <a:ext uri="{FF2B5EF4-FFF2-40B4-BE49-F238E27FC236}">
                    <a16:creationId xmlns:a16="http://schemas.microsoft.com/office/drawing/2014/main" id="{5D9990A2-C6BE-4753-8AEC-CCC2F7E2B6C6}"/>
                  </a:ext>
                </a:extLst>
              </p:cNvPr>
              <p:cNvCxnSpPr/>
              <p:nvPr/>
            </p:nvCxnSpPr>
            <p:spPr>
              <a:xfrm>
                <a:off x="2077382" y="2866793"/>
                <a:ext cx="376402" cy="0"/>
              </a:xfrm>
              <a:prstGeom prst="lin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cxnSp>
          <p:sp>
            <p:nvSpPr>
              <p:cNvPr id="123" name="ZoneTexte 122">
                <a:extLst>
                  <a:ext uri="{FF2B5EF4-FFF2-40B4-BE49-F238E27FC236}">
                    <a16:creationId xmlns:a16="http://schemas.microsoft.com/office/drawing/2014/main" id="{20C1C365-A4FD-4028-86E6-C314772DF637}"/>
                  </a:ext>
                </a:extLst>
              </p:cNvPr>
              <p:cNvSpPr txBox="1"/>
              <p:nvPr/>
            </p:nvSpPr>
            <p:spPr>
              <a:xfrm>
                <a:off x="2464386" y="2735988"/>
                <a:ext cx="854721" cy="276999"/>
              </a:xfrm>
              <a:prstGeom prst="rect">
                <a:avLst/>
              </a:prstGeom>
              <a:noFill/>
            </p:spPr>
            <p:txBody>
              <a:bodyPr wrap="none" rtlCol="0">
                <a:spAutoFit/>
              </a:bodyPr>
              <a:lstStyle/>
              <a:p>
                <a:r>
                  <a:rPr lang="fr-FR" sz="1200" b="1" dirty="0">
                    <a:solidFill>
                      <a:srgbClr val="324055"/>
                    </a:solidFill>
                    <a:latin typeface="Verdana" panose="020B0604030504040204" pitchFamily="34" charset="0"/>
                    <a:ea typeface="Verdana" panose="020B0604030504040204" pitchFamily="34" charset="0"/>
                  </a:rPr>
                  <a:t>RCP 8.5</a:t>
                </a:r>
              </a:p>
            </p:txBody>
          </p:sp>
        </p:grpSp>
      </p:grpSp>
      <p:cxnSp>
        <p:nvCxnSpPr>
          <p:cNvPr id="91" name="Connecteur droit 90">
            <a:extLst>
              <a:ext uri="{FF2B5EF4-FFF2-40B4-BE49-F238E27FC236}">
                <a16:creationId xmlns:a16="http://schemas.microsoft.com/office/drawing/2014/main" id="{6FDEC952-D234-4CF4-AAE3-92FDD37B267C}"/>
              </a:ext>
            </a:extLst>
          </p:cNvPr>
          <p:cNvCxnSpPr/>
          <p:nvPr/>
        </p:nvCxnSpPr>
        <p:spPr>
          <a:xfrm>
            <a:off x="4738827" y="1826458"/>
            <a:ext cx="0" cy="4570388"/>
          </a:xfrm>
          <a:prstGeom prst="line">
            <a:avLst/>
          </a:prstGeom>
          <a:ln w="19050">
            <a:solidFill>
              <a:srgbClr val="32405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2" name="ZoneTexte 91">
            <a:extLst>
              <a:ext uri="{FF2B5EF4-FFF2-40B4-BE49-F238E27FC236}">
                <a16:creationId xmlns:a16="http://schemas.microsoft.com/office/drawing/2014/main" id="{5A3E7CA6-F86C-44CD-934B-C5A175B40358}"/>
              </a:ext>
            </a:extLst>
          </p:cNvPr>
          <p:cNvSpPr txBox="1"/>
          <p:nvPr/>
        </p:nvSpPr>
        <p:spPr>
          <a:xfrm>
            <a:off x="3081837" y="1271406"/>
            <a:ext cx="5437707" cy="338554"/>
          </a:xfrm>
          <a:prstGeom prst="rect">
            <a:avLst/>
          </a:prstGeom>
          <a:noFill/>
        </p:spPr>
        <p:txBody>
          <a:bodyPr wrap="none" rtlCol="0">
            <a:spAutoFit/>
          </a:bodyPr>
          <a:lstStyle/>
          <a:p>
            <a:pPr algn="ctr"/>
            <a:r>
              <a:rPr lang="fr-FR" sz="1600" b="1" dirty="0">
                <a:solidFill>
                  <a:srgbClr val="324055"/>
                </a:solidFill>
                <a:latin typeface="Verdana" panose="020B0604030504040204" pitchFamily="34" charset="0"/>
                <a:ea typeface="Verdana" panose="020B0604030504040204" pitchFamily="34" charset="0"/>
              </a:rPr>
              <a:t>Elévation de la température moyenne globale</a:t>
            </a:r>
          </a:p>
        </p:txBody>
      </p:sp>
      <p:cxnSp>
        <p:nvCxnSpPr>
          <p:cNvPr id="109" name="Connecteur droit 108">
            <a:extLst>
              <a:ext uri="{FF2B5EF4-FFF2-40B4-BE49-F238E27FC236}">
                <a16:creationId xmlns:a16="http://schemas.microsoft.com/office/drawing/2014/main" id="{9F32EA4B-D1D0-442D-9162-35A4C07152E8}"/>
              </a:ext>
            </a:extLst>
          </p:cNvPr>
          <p:cNvCxnSpPr/>
          <p:nvPr/>
        </p:nvCxnSpPr>
        <p:spPr>
          <a:xfrm>
            <a:off x="8941840" y="1826458"/>
            <a:ext cx="0" cy="4626027"/>
          </a:xfrm>
          <a:prstGeom prst="line">
            <a:avLst/>
          </a:prstGeom>
          <a:ln w="19050">
            <a:solidFill>
              <a:srgbClr val="324055"/>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Forme libre : forme 1">
            <a:extLst>
              <a:ext uri="{FF2B5EF4-FFF2-40B4-BE49-F238E27FC236}">
                <a16:creationId xmlns:a16="http://schemas.microsoft.com/office/drawing/2014/main" id="{F48DBA46-87B2-445C-A3A6-6785FF168777}"/>
              </a:ext>
            </a:extLst>
          </p:cNvPr>
          <p:cNvSpPr/>
          <p:nvPr/>
        </p:nvSpPr>
        <p:spPr>
          <a:xfrm>
            <a:off x="4733925" y="4286250"/>
            <a:ext cx="4219575" cy="885825"/>
          </a:xfrm>
          <a:custGeom>
            <a:avLst/>
            <a:gdLst>
              <a:gd name="connsiteX0" fmla="*/ 0 w 4200525"/>
              <a:gd name="connsiteY0" fmla="*/ 923925 h 923925"/>
              <a:gd name="connsiteX1" fmla="*/ 200025 w 4200525"/>
              <a:gd name="connsiteY1" fmla="*/ 885825 h 923925"/>
              <a:gd name="connsiteX2" fmla="*/ 485775 w 4200525"/>
              <a:gd name="connsiteY2" fmla="*/ 800100 h 923925"/>
              <a:gd name="connsiteX3" fmla="*/ 771525 w 4200525"/>
              <a:gd name="connsiteY3" fmla="*/ 733425 h 923925"/>
              <a:gd name="connsiteX4" fmla="*/ 1314450 w 4200525"/>
              <a:gd name="connsiteY4" fmla="*/ 561975 h 923925"/>
              <a:gd name="connsiteX5" fmla="*/ 1876425 w 4200525"/>
              <a:gd name="connsiteY5" fmla="*/ 371475 h 923925"/>
              <a:gd name="connsiteX6" fmla="*/ 2667000 w 4200525"/>
              <a:gd name="connsiteY6" fmla="*/ 190500 h 923925"/>
              <a:gd name="connsiteX7" fmla="*/ 3476625 w 4200525"/>
              <a:gd name="connsiteY7" fmla="*/ 76200 h 923925"/>
              <a:gd name="connsiteX8" fmla="*/ 4200525 w 4200525"/>
              <a:gd name="connsiteY8" fmla="*/ 0 h 923925"/>
              <a:gd name="connsiteX0" fmla="*/ 0 w 4200525"/>
              <a:gd name="connsiteY0" fmla="*/ 923925 h 923925"/>
              <a:gd name="connsiteX1" fmla="*/ 200025 w 4200525"/>
              <a:gd name="connsiteY1" fmla="*/ 885825 h 923925"/>
              <a:gd name="connsiteX2" fmla="*/ 485775 w 4200525"/>
              <a:gd name="connsiteY2" fmla="*/ 800100 h 923925"/>
              <a:gd name="connsiteX3" fmla="*/ 771525 w 4200525"/>
              <a:gd name="connsiteY3" fmla="*/ 733425 h 923925"/>
              <a:gd name="connsiteX4" fmla="*/ 1314450 w 4200525"/>
              <a:gd name="connsiteY4" fmla="*/ 561975 h 923925"/>
              <a:gd name="connsiteX5" fmla="*/ 1876425 w 4200525"/>
              <a:gd name="connsiteY5" fmla="*/ 371475 h 923925"/>
              <a:gd name="connsiteX6" fmla="*/ 2695575 w 4200525"/>
              <a:gd name="connsiteY6" fmla="*/ 228600 h 923925"/>
              <a:gd name="connsiteX7" fmla="*/ 3476625 w 4200525"/>
              <a:gd name="connsiteY7" fmla="*/ 76200 h 923925"/>
              <a:gd name="connsiteX8" fmla="*/ 4200525 w 4200525"/>
              <a:gd name="connsiteY8" fmla="*/ 0 h 923925"/>
              <a:gd name="connsiteX0" fmla="*/ 0 w 4200525"/>
              <a:gd name="connsiteY0" fmla="*/ 923925 h 923925"/>
              <a:gd name="connsiteX1" fmla="*/ 200025 w 4200525"/>
              <a:gd name="connsiteY1" fmla="*/ 885825 h 923925"/>
              <a:gd name="connsiteX2" fmla="*/ 485775 w 4200525"/>
              <a:gd name="connsiteY2" fmla="*/ 800100 h 923925"/>
              <a:gd name="connsiteX3" fmla="*/ 771525 w 4200525"/>
              <a:gd name="connsiteY3" fmla="*/ 733425 h 923925"/>
              <a:gd name="connsiteX4" fmla="*/ 1314450 w 4200525"/>
              <a:gd name="connsiteY4" fmla="*/ 561975 h 923925"/>
              <a:gd name="connsiteX5" fmla="*/ 1876425 w 4200525"/>
              <a:gd name="connsiteY5" fmla="*/ 400050 h 923925"/>
              <a:gd name="connsiteX6" fmla="*/ 2695575 w 4200525"/>
              <a:gd name="connsiteY6" fmla="*/ 228600 h 923925"/>
              <a:gd name="connsiteX7" fmla="*/ 3476625 w 4200525"/>
              <a:gd name="connsiteY7" fmla="*/ 76200 h 923925"/>
              <a:gd name="connsiteX8" fmla="*/ 4200525 w 4200525"/>
              <a:gd name="connsiteY8" fmla="*/ 0 h 923925"/>
              <a:gd name="connsiteX0" fmla="*/ 0 w 4200525"/>
              <a:gd name="connsiteY0" fmla="*/ 923925 h 923925"/>
              <a:gd name="connsiteX1" fmla="*/ 200025 w 4200525"/>
              <a:gd name="connsiteY1" fmla="*/ 885825 h 923925"/>
              <a:gd name="connsiteX2" fmla="*/ 485775 w 4200525"/>
              <a:gd name="connsiteY2" fmla="*/ 800100 h 923925"/>
              <a:gd name="connsiteX3" fmla="*/ 771525 w 4200525"/>
              <a:gd name="connsiteY3" fmla="*/ 733425 h 923925"/>
              <a:gd name="connsiteX4" fmla="*/ 1314450 w 4200525"/>
              <a:gd name="connsiteY4" fmla="*/ 561975 h 923925"/>
              <a:gd name="connsiteX5" fmla="*/ 1876425 w 4200525"/>
              <a:gd name="connsiteY5" fmla="*/ 400050 h 923925"/>
              <a:gd name="connsiteX6" fmla="*/ 2695575 w 4200525"/>
              <a:gd name="connsiteY6" fmla="*/ 228600 h 923925"/>
              <a:gd name="connsiteX7" fmla="*/ 3486150 w 4200525"/>
              <a:gd name="connsiteY7" fmla="*/ 104775 h 923925"/>
              <a:gd name="connsiteX8" fmla="*/ 4200525 w 4200525"/>
              <a:gd name="connsiteY8" fmla="*/ 0 h 923925"/>
              <a:gd name="connsiteX0" fmla="*/ 0 w 4181475"/>
              <a:gd name="connsiteY0" fmla="*/ 885825 h 885825"/>
              <a:gd name="connsiteX1" fmla="*/ 200025 w 4181475"/>
              <a:gd name="connsiteY1" fmla="*/ 847725 h 885825"/>
              <a:gd name="connsiteX2" fmla="*/ 485775 w 4181475"/>
              <a:gd name="connsiteY2" fmla="*/ 762000 h 885825"/>
              <a:gd name="connsiteX3" fmla="*/ 771525 w 4181475"/>
              <a:gd name="connsiteY3" fmla="*/ 695325 h 885825"/>
              <a:gd name="connsiteX4" fmla="*/ 1314450 w 4181475"/>
              <a:gd name="connsiteY4" fmla="*/ 523875 h 885825"/>
              <a:gd name="connsiteX5" fmla="*/ 1876425 w 4181475"/>
              <a:gd name="connsiteY5" fmla="*/ 361950 h 885825"/>
              <a:gd name="connsiteX6" fmla="*/ 2695575 w 4181475"/>
              <a:gd name="connsiteY6" fmla="*/ 190500 h 885825"/>
              <a:gd name="connsiteX7" fmla="*/ 3486150 w 4181475"/>
              <a:gd name="connsiteY7" fmla="*/ 66675 h 885825"/>
              <a:gd name="connsiteX8" fmla="*/ 4181475 w 4181475"/>
              <a:gd name="connsiteY8" fmla="*/ 0 h 885825"/>
              <a:gd name="connsiteX0" fmla="*/ 0 w 4219575"/>
              <a:gd name="connsiteY0" fmla="*/ 885825 h 885825"/>
              <a:gd name="connsiteX1" fmla="*/ 200025 w 4219575"/>
              <a:gd name="connsiteY1" fmla="*/ 847725 h 885825"/>
              <a:gd name="connsiteX2" fmla="*/ 485775 w 4219575"/>
              <a:gd name="connsiteY2" fmla="*/ 762000 h 885825"/>
              <a:gd name="connsiteX3" fmla="*/ 771525 w 4219575"/>
              <a:gd name="connsiteY3" fmla="*/ 695325 h 885825"/>
              <a:gd name="connsiteX4" fmla="*/ 1314450 w 4219575"/>
              <a:gd name="connsiteY4" fmla="*/ 523875 h 885825"/>
              <a:gd name="connsiteX5" fmla="*/ 1876425 w 4219575"/>
              <a:gd name="connsiteY5" fmla="*/ 361950 h 885825"/>
              <a:gd name="connsiteX6" fmla="*/ 2695575 w 4219575"/>
              <a:gd name="connsiteY6" fmla="*/ 190500 h 885825"/>
              <a:gd name="connsiteX7" fmla="*/ 3486150 w 4219575"/>
              <a:gd name="connsiteY7" fmla="*/ 66675 h 885825"/>
              <a:gd name="connsiteX8" fmla="*/ 4219575 w 4219575"/>
              <a:gd name="connsiteY8" fmla="*/ 0 h 885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19575" h="885825">
                <a:moveTo>
                  <a:pt x="0" y="885825"/>
                </a:moveTo>
                <a:lnTo>
                  <a:pt x="200025" y="847725"/>
                </a:lnTo>
                <a:lnTo>
                  <a:pt x="485775" y="762000"/>
                </a:lnTo>
                <a:lnTo>
                  <a:pt x="771525" y="695325"/>
                </a:lnTo>
                <a:lnTo>
                  <a:pt x="1314450" y="523875"/>
                </a:lnTo>
                <a:lnTo>
                  <a:pt x="1876425" y="361950"/>
                </a:lnTo>
                <a:lnTo>
                  <a:pt x="2695575" y="190500"/>
                </a:lnTo>
                <a:lnTo>
                  <a:pt x="3486150" y="66675"/>
                </a:lnTo>
                <a:lnTo>
                  <a:pt x="4219575" y="0"/>
                </a:lnTo>
              </a:path>
            </a:pathLst>
          </a:cu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b="1">
              <a:latin typeface="Verdana" panose="020B0604030504040204" pitchFamily="34" charset="0"/>
              <a:ea typeface="Verdana" panose="020B0604030504040204" pitchFamily="34" charset="0"/>
            </a:endParaRPr>
          </a:p>
        </p:txBody>
      </p:sp>
      <p:sp>
        <p:nvSpPr>
          <p:cNvPr id="89" name="Forme libre 88">
            <a:extLst>
              <a:ext uri="{FF2B5EF4-FFF2-40B4-BE49-F238E27FC236}">
                <a16:creationId xmlns:a16="http://schemas.microsoft.com/office/drawing/2014/main" id="{3471CEE7-7B52-49BF-B5F2-D01EF3929066}"/>
              </a:ext>
            </a:extLst>
          </p:cNvPr>
          <p:cNvSpPr/>
          <p:nvPr/>
        </p:nvSpPr>
        <p:spPr>
          <a:xfrm>
            <a:off x="4738321" y="2482702"/>
            <a:ext cx="4201478" cy="2801389"/>
          </a:xfrm>
          <a:custGeom>
            <a:avLst/>
            <a:gdLst>
              <a:gd name="connsiteX0" fmla="*/ 0 w 4206240"/>
              <a:gd name="connsiteY0" fmla="*/ 2601883 h 2801389"/>
              <a:gd name="connsiteX1" fmla="*/ 99753 w 4206240"/>
              <a:gd name="connsiteY1" fmla="*/ 2585258 h 2801389"/>
              <a:gd name="connsiteX2" fmla="*/ 199506 w 4206240"/>
              <a:gd name="connsiteY2" fmla="*/ 2552007 h 2801389"/>
              <a:gd name="connsiteX3" fmla="*/ 266007 w 4206240"/>
              <a:gd name="connsiteY3" fmla="*/ 2543694 h 2801389"/>
              <a:gd name="connsiteX4" fmla="*/ 415636 w 4206240"/>
              <a:gd name="connsiteY4" fmla="*/ 2460567 h 2801389"/>
              <a:gd name="connsiteX5" fmla="*/ 515389 w 4206240"/>
              <a:gd name="connsiteY5" fmla="*/ 2385752 h 2801389"/>
              <a:gd name="connsiteX6" fmla="*/ 673331 w 4206240"/>
              <a:gd name="connsiteY6" fmla="*/ 2385752 h 2801389"/>
              <a:gd name="connsiteX7" fmla="*/ 814647 w 4206240"/>
              <a:gd name="connsiteY7" fmla="*/ 2277687 h 2801389"/>
              <a:gd name="connsiteX8" fmla="*/ 814647 w 4206240"/>
              <a:gd name="connsiteY8" fmla="*/ 2277687 h 2801389"/>
              <a:gd name="connsiteX9" fmla="*/ 922713 w 4206240"/>
              <a:gd name="connsiteY9" fmla="*/ 2202872 h 2801389"/>
              <a:gd name="connsiteX10" fmla="*/ 1047404 w 4206240"/>
              <a:gd name="connsiteY10" fmla="*/ 2177934 h 2801389"/>
              <a:gd name="connsiteX11" fmla="*/ 1213658 w 4206240"/>
              <a:gd name="connsiteY11" fmla="*/ 2078181 h 2801389"/>
              <a:gd name="connsiteX12" fmla="*/ 1280160 w 4206240"/>
              <a:gd name="connsiteY12" fmla="*/ 2078181 h 2801389"/>
              <a:gd name="connsiteX13" fmla="*/ 1313411 w 4206240"/>
              <a:gd name="connsiteY13" fmla="*/ 2036618 h 2801389"/>
              <a:gd name="connsiteX14" fmla="*/ 1371600 w 4206240"/>
              <a:gd name="connsiteY14" fmla="*/ 2028305 h 2801389"/>
              <a:gd name="connsiteX15" fmla="*/ 1687484 w 4206240"/>
              <a:gd name="connsiteY15" fmla="*/ 1812174 h 2801389"/>
              <a:gd name="connsiteX16" fmla="*/ 1745673 w 4206240"/>
              <a:gd name="connsiteY16" fmla="*/ 1803861 h 2801389"/>
              <a:gd name="connsiteX17" fmla="*/ 1878676 w 4206240"/>
              <a:gd name="connsiteY17" fmla="*/ 1662545 h 2801389"/>
              <a:gd name="connsiteX18" fmla="*/ 1920240 w 4206240"/>
              <a:gd name="connsiteY18" fmla="*/ 1662545 h 2801389"/>
              <a:gd name="connsiteX19" fmla="*/ 2144684 w 4206240"/>
              <a:gd name="connsiteY19" fmla="*/ 1546167 h 2801389"/>
              <a:gd name="connsiteX20" fmla="*/ 2169622 w 4206240"/>
              <a:gd name="connsiteY20" fmla="*/ 1512916 h 2801389"/>
              <a:gd name="connsiteX21" fmla="*/ 2277687 w 4206240"/>
              <a:gd name="connsiteY21" fmla="*/ 1404851 h 2801389"/>
              <a:gd name="connsiteX22" fmla="*/ 2352502 w 4206240"/>
              <a:gd name="connsiteY22" fmla="*/ 1330036 h 2801389"/>
              <a:gd name="connsiteX23" fmla="*/ 2477193 w 4206240"/>
              <a:gd name="connsiteY23" fmla="*/ 1305098 h 2801389"/>
              <a:gd name="connsiteX24" fmla="*/ 2568633 w 4206240"/>
              <a:gd name="connsiteY24" fmla="*/ 1205345 h 2801389"/>
              <a:gd name="connsiteX25" fmla="*/ 2635135 w 4206240"/>
              <a:gd name="connsiteY25" fmla="*/ 1197032 h 2801389"/>
              <a:gd name="connsiteX26" fmla="*/ 2801389 w 4206240"/>
              <a:gd name="connsiteY26" fmla="*/ 1047403 h 2801389"/>
              <a:gd name="connsiteX27" fmla="*/ 2867891 w 4206240"/>
              <a:gd name="connsiteY27" fmla="*/ 997527 h 2801389"/>
              <a:gd name="connsiteX28" fmla="*/ 2984269 w 4206240"/>
              <a:gd name="connsiteY28" fmla="*/ 897774 h 2801389"/>
              <a:gd name="connsiteX29" fmla="*/ 3183775 w 4206240"/>
              <a:gd name="connsiteY29" fmla="*/ 739832 h 2801389"/>
              <a:gd name="connsiteX30" fmla="*/ 3225338 w 4206240"/>
              <a:gd name="connsiteY30" fmla="*/ 723207 h 2801389"/>
              <a:gd name="connsiteX31" fmla="*/ 3325091 w 4206240"/>
              <a:gd name="connsiteY31" fmla="*/ 640080 h 2801389"/>
              <a:gd name="connsiteX32" fmla="*/ 3399906 w 4206240"/>
              <a:gd name="connsiteY32" fmla="*/ 623454 h 2801389"/>
              <a:gd name="connsiteX33" fmla="*/ 3616036 w 4206240"/>
              <a:gd name="connsiteY33" fmla="*/ 415636 h 2801389"/>
              <a:gd name="connsiteX34" fmla="*/ 3690851 w 4206240"/>
              <a:gd name="connsiteY34" fmla="*/ 415636 h 2801389"/>
              <a:gd name="connsiteX35" fmla="*/ 3798916 w 4206240"/>
              <a:gd name="connsiteY35" fmla="*/ 274320 h 2801389"/>
              <a:gd name="connsiteX36" fmla="*/ 3915295 w 4206240"/>
              <a:gd name="connsiteY36" fmla="*/ 232756 h 2801389"/>
              <a:gd name="connsiteX37" fmla="*/ 4056611 w 4206240"/>
              <a:gd name="connsiteY37" fmla="*/ 91440 h 2801389"/>
              <a:gd name="connsiteX38" fmla="*/ 4206240 w 4206240"/>
              <a:gd name="connsiteY38" fmla="*/ 0 h 2801389"/>
              <a:gd name="connsiteX39" fmla="*/ 4206240 w 4206240"/>
              <a:gd name="connsiteY39" fmla="*/ 1338349 h 2801389"/>
              <a:gd name="connsiteX40" fmla="*/ 4123113 w 4206240"/>
              <a:gd name="connsiteY40" fmla="*/ 1388225 h 2801389"/>
              <a:gd name="connsiteX41" fmla="*/ 4056611 w 4206240"/>
              <a:gd name="connsiteY41" fmla="*/ 1371600 h 2801389"/>
              <a:gd name="connsiteX42" fmla="*/ 3923607 w 4206240"/>
              <a:gd name="connsiteY42" fmla="*/ 1446414 h 2801389"/>
              <a:gd name="connsiteX43" fmla="*/ 3832167 w 4206240"/>
              <a:gd name="connsiteY43" fmla="*/ 1479665 h 2801389"/>
              <a:gd name="connsiteX44" fmla="*/ 3732415 w 4206240"/>
              <a:gd name="connsiteY44" fmla="*/ 1529541 h 2801389"/>
              <a:gd name="connsiteX45" fmla="*/ 3574473 w 4206240"/>
              <a:gd name="connsiteY45" fmla="*/ 1571105 h 2801389"/>
              <a:gd name="connsiteX46" fmla="*/ 3466407 w 4206240"/>
              <a:gd name="connsiteY46" fmla="*/ 1645920 h 2801389"/>
              <a:gd name="connsiteX47" fmla="*/ 3391593 w 4206240"/>
              <a:gd name="connsiteY47" fmla="*/ 1662545 h 2801389"/>
              <a:gd name="connsiteX48" fmla="*/ 3333404 w 4206240"/>
              <a:gd name="connsiteY48" fmla="*/ 1704109 h 2801389"/>
              <a:gd name="connsiteX49" fmla="*/ 3258589 w 4206240"/>
              <a:gd name="connsiteY49" fmla="*/ 1704109 h 2801389"/>
              <a:gd name="connsiteX50" fmla="*/ 3142211 w 4206240"/>
              <a:gd name="connsiteY50" fmla="*/ 1737360 h 2801389"/>
              <a:gd name="connsiteX51" fmla="*/ 2917767 w 4206240"/>
              <a:gd name="connsiteY51" fmla="*/ 1853738 h 2801389"/>
              <a:gd name="connsiteX52" fmla="*/ 2751513 w 4206240"/>
              <a:gd name="connsiteY52" fmla="*/ 1886989 h 2801389"/>
              <a:gd name="connsiteX53" fmla="*/ 2709949 w 4206240"/>
              <a:gd name="connsiteY53" fmla="*/ 1936865 h 2801389"/>
              <a:gd name="connsiteX54" fmla="*/ 2576946 w 4206240"/>
              <a:gd name="connsiteY54" fmla="*/ 1986741 h 2801389"/>
              <a:gd name="connsiteX55" fmla="*/ 2468880 w 4206240"/>
              <a:gd name="connsiteY55" fmla="*/ 2028305 h 2801389"/>
              <a:gd name="connsiteX56" fmla="*/ 2394066 w 4206240"/>
              <a:gd name="connsiteY56" fmla="*/ 2094807 h 2801389"/>
              <a:gd name="connsiteX57" fmla="*/ 2269375 w 4206240"/>
              <a:gd name="connsiteY57" fmla="*/ 2111432 h 2801389"/>
              <a:gd name="connsiteX58" fmla="*/ 2128058 w 4206240"/>
              <a:gd name="connsiteY58" fmla="*/ 2169621 h 2801389"/>
              <a:gd name="connsiteX59" fmla="*/ 2019993 w 4206240"/>
              <a:gd name="connsiteY59" fmla="*/ 2219498 h 2801389"/>
              <a:gd name="connsiteX60" fmla="*/ 1795549 w 4206240"/>
              <a:gd name="connsiteY60" fmla="*/ 2302625 h 2801389"/>
              <a:gd name="connsiteX61" fmla="*/ 1687484 w 4206240"/>
              <a:gd name="connsiteY61" fmla="*/ 2344189 h 2801389"/>
              <a:gd name="connsiteX62" fmla="*/ 1446415 w 4206240"/>
              <a:gd name="connsiteY62" fmla="*/ 2435629 h 2801389"/>
              <a:gd name="connsiteX63" fmla="*/ 1338349 w 4206240"/>
              <a:gd name="connsiteY63" fmla="*/ 2468880 h 2801389"/>
              <a:gd name="connsiteX64" fmla="*/ 1238596 w 4206240"/>
              <a:gd name="connsiteY64" fmla="*/ 2493818 h 2801389"/>
              <a:gd name="connsiteX65" fmla="*/ 1113906 w 4206240"/>
              <a:gd name="connsiteY65" fmla="*/ 2568632 h 2801389"/>
              <a:gd name="connsiteX66" fmla="*/ 1039091 w 4206240"/>
              <a:gd name="connsiteY66" fmla="*/ 2543694 h 2801389"/>
              <a:gd name="connsiteX67" fmla="*/ 922713 w 4206240"/>
              <a:gd name="connsiteY67" fmla="*/ 2585258 h 2801389"/>
              <a:gd name="connsiteX68" fmla="*/ 822960 w 4206240"/>
              <a:gd name="connsiteY68" fmla="*/ 2601883 h 2801389"/>
              <a:gd name="connsiteX69" fmla="*/ 798022 w 4206240"/>
              <a:gd name="connsiteY69" fmla="*/ 2668385 h 2801389"/>
              <a:gd name="connsiteX70" fmla="*/ 739833 w 4206240"/>
              <a:gd name="connsiteY70" fmla="*/ 2610196 h 2801389"/>
              <a:gd name="connsiteX71" fmla="*/ 698269 w 4206240"/>
              <a:gd name="connsiteY71" fmla="*/ 2651760 h 2801389"/>
              <a:gd name="connsiteX72" fmla="*/ 565266 w 4206240"/>
              <a:gd name="connsiteY72" fmla="*/ 2701636 h 2801389"/>
              <a:gd name="connsiteX73" fmla="*/ 307571 w 4206240"/>
              <a:gd name="connsiteY73" fmla="*/ 2743200 h 2801389"/>
              <a:gd name="connsiteX74" fmla="*/ 116378 w 4206240"/>
              <a:gd name="connsiteY74" fmla="*/ 2801389 h 2801389"/>
              <a:gd name="connsiteX75" fmla="*/ 0 w 4206240"/>
              <a:gd name="connsiteY75" fmla="*/ 2801389 h 2801389"/>
              <a:gd name="connsiteX76" fmla="*/ 0 w 4206240"/>
              <a:gd name="connsiteY76" fmla="*/ 2601883 h 2801389"/>
              <a:gd name="connsiteX0" fmla="*/ 0 w 4206240"/>
              <a:gd name="connsiteY0" fmla="*/ 2601883 h 2801389"/>
              <a:gd name="connsiteX1" fmla="*/ 99753 w 4206240"/>
              <a:gd name="connsiteY1" fmla="*/ 2585258 h 2801389"/>
              <a:gd name="connsiteX2" fmla="*/ 199506 w 4206240"/>
              <a:gd name="connsiteY2" fmla="*/ 2552007 h 2801389"/>
              <a:gd name="connsiteX3" fmla="*/ 266007 w 4206240"/>
              <a:gd name="connsiteY3" fmla="*/ 2543694 h 2801389"/>
              <a:gd name="connsiteX4" fmla="*/ 415636 w 4206240"/>
              <a:gd name="connsiteY4" fmla="*/ 2460567 h 2801389"/>
              <a:gd name="connsiteX5" fmla="*/ 515389 w 4206240"/>
              <a:gd name="connsiteY5" fmla="*/ 2385752 h 2801389"/>
              <a:gd name="connsiteX6" fmla="*/ 673331 w 4206240"/>
              <a:gd name="connsiteY6" fmla="*/ 2385752 h 2801389"/>
              <a:gd name="connsiteX7" fmla="*/ 814647 w 4206240"/>
              <a:gd name="connsiteY7" fmla="*/ 2277687 h 2801389"/>
              <a:gd name="connsiteX8" fmla="*/ 814647 w 4206240"/>
              <a:gd name="connsiteY8" fmla="*/ 2277687 h 2801389"/>
              <a:gd name="connsiteX9" fmla="*/ 922713 w 4206240"/>
              <a:gd name="connsiteY9" fmla="*/ 2202872 h 2801389"/>
              <a:gd name="connsiteX10" fmla="*/ 1047404 w 4206240"/>
              <a:gd name="connsiteY10" fmla="*/ 2177934 h 2801389"/>
              <a:gd name="connsiteX11" fmla="*/ 1213658 w 4206240"/>
              <a:gd name="connsiteY11" fmla="*/ 2078181 h 2801389"/>
              <a:gd name="connsiteX12" fmla="*/ 1280160 w 4206240"/>
              <a:gd name="connsiteY12" fmla="*/ 2078181 h 2801389"/>
              <a:gd name="connsiteX13" fmla="*/ 1313411 w 4206240"/>
              <a:gd name="connsiteY13" fmla="*/ 2036618 h 2801389"/>
              <a:gd name="connsiteX14" fmla="*/ 1371600 w 4206240"/>
              <a:gd name="connsiteY14" fmla="*/ 2028305 h 2801389"/>
              <a:gd name="connsiteX15" fmla="*/ 1687484 w 4206240"/>
              <a:gd name="connsiteY15" fmla="*/ 1812174 h 2801389"/>
              <a:gd name="connsiteX16" fmla="*/ 1745673 w 4206240"/>
              <a:gd name="connsiteY16" fmla="*/ 1803861 h 2801389"/>
              <a:gd name="connsiteX17" fmla="*/ 1878676 w 4206240"/>
              <a:gd name="connsiteY17" fmla="*/ 1662545 h 2801389"/>
              <a:gd name="connsiteX18" fmla="*/ 1920240 w 4206240"/>
              <a:gd name="connsiteY18" fmla="*/ 1662545 h 2801389"/>
              <a:gd name="connsiteX19" fmla="*/ 2144684 w 4206240"/>
              <a:gd name="connsiteY19" fmla="*/ 1546167 h 2801389"/>
              <a:gd name="connsiteX20" fmla="*/ 2169622 w 4206240"/>
              <a:gd name="connsiteY20" fmla="*/ 1512916 h 2801389"/>
              <a:gd name="connsiteX21" fmla="*/ 2277687 w 4206240"/>
              <a:gd name="connsiteY21" fmla="*/ 1404851 h 2801389"/>
              <a:gd name="connsiteX22" fmla="*/ 2352502 w 4206240"/>
              <a:gd name="connsiteY22" fmla="*/ 1330036 h 2801389"/>
              <a:gd name="connsiteX23" fmla="*/ 2477193 w 4206240"/>
              <a:gd name="connsiteY23" fmla="*/ 1305098 h 2801389"/>
              <a:gd name="connsiteX24" fmla="*/ 2568633 w 4206240"/>
              <a:gd name="connsiteY24" fmla="*/ 1205345 h 2801389"/>
              <a:gd name="connsiteX25" fmla="*/ 2635135 w 4206240"/>
              <a:gd name="connsiteY25" fmla="*/ 1197032 h 2801389"/>
              <a:gd name="connsiteX26" fmla="*/ 2801389 w 4206240"/>
              <a:gd name="connsiteY26" fmla="*/ 1047403 h 2801389"/>
              <a:gd name="connsiteX27" fmla="*/ 2867891 w 4206240"/>
              <a:gd name="connsiteY27" fmla="*/ 997527 h 2801389"/>
              <a:gd name="connsiteX28" fmla="*/ 2984269 w 4206240"/>
              <a:gd name="connsiteY28" fmla="*/ 897774 h 2801389"/>
              <a:gd name="connsiteX29" fmla="*/ 3183775 w 4206240"/>
              <a:gd name="connsiteY29" fmla="*/ 739832 h 2801389"/>
              <a:gd name="connsiteX30" fmla="*/ 3225338 w 4206240"/>
              <a:gd name="connsiteY30" fmla="*/ 723207 h 2801389"/>
              <a:gd name="connsiteX31" fmla="*/ 3325091 w 4206240"/>
              <a:gd name="connsiteY31" fmla="*/ 640080 h 2801389"/>
              <a:gd name="connsiteX32" fmla="*/ 3399906 w 4206240"/>
              <a:gd name="connsiteY32" fmla="*/ 623454 h 2801389"/>
              <a:gd name="connsiteX33" fmla="*/ 3616036 w 4206240"/>
              <a:gd name="connsiteY33" fmla="*/ 415636 h 2801389"/>
              <a:gd name="connsiteX34" fmla="*/ 3690851 w 4206240"/>
              <a:gd name="connsiteY34" fmla="*/ 415636 h 2801389"/>
              <a:gd name="connsiteX35" fmla="*/ 3798916 w 4206240"/>
              <a:gd name="connsiteY35" fmla="*/ 274320 h 2801389"/>
              <a:gd name="connsiteX36" fmla="*/ 3915295 w 4206240"/>
              <a:gd name="connsiteY36" fmla="*/ 232756 h 2801389"/>
              <a:gd name="connsiteX37" fmla="*/ 4056611 w 4206240"/>
              <a:gd name="connsiteY37" fmla="*/ 91440 h 2801389"/>
              <a:gd name="connsiteX38" fmla="*/ 4206240 w 4206240"/>
              <a:gd name="connsiteY38" fmla="*/ 0 h 2801389"/>
              <a:gd name="connsiteX39" fmla="*/ 4206240 w 4206240"/>
              <a:gd name="connsiteY39" fmla="*/ 1338349 h 2801389"/>
              <a:gd name="connsiteX40" fmla="*/ 4123113 w 4206240"/>
              <a:gd name="connsiteY40" fmla="*/ 1388225 h 2801389"/>
              <a:gd name="connsiteX41" fmla="*/ 4056611 w 4206240"/>
              <a:gd name="connsiteY41" fmla="*/ 1371600 h 2801389"/>
              <a:gd name="connsiteX42" fmla="*/ 3923607 w 4206240"/>
              <a:gd name="connsiteY42" fmla="*/ 1446414 h 2801389"/>
              <a:gd name="connsiteX43" fmla="*/ 3832167 w 4206240"/>
              <a:gd name="connsiteY43" fmla="*/ 1479665 h 2801389"/>
              <a:gd name="connsiteX44" fmla="*/ 3732415 w 4206240"/>
              <a:gd name="connsiteY44" fmla="*/ 1529541 h 2801389"/>
              <a:gd name="connsiteX45" fmla="*/ 3574473 w 4206240"/>
              <a:gd name="connsiteY45" fmla="*/ 1571105 h 2801389"/>
              <a:gd name="connsiteX46" fmla="*/ 3466407 w 4206240"/>
              <a:gd name="connsiteY46" fmla="*/ 1645920 h 2801389"/>
              <a:gd name="connsiteX47" fmla="*/ 3391593 w 4206240"/>
              <a:gd name="connsiteY47" fmla="*/ 1662545 h 2801389"/>
              <a:gd name="connsiteX48" fmla="*/ 3333404 w 4206240"/>
              <a:gd name="connsiteY48" fmla="*/ 1704109 h 2801389"/>
              <a:gd name="connsiteX49" fmla="*/ 3258589 w 4206240"/>
              <a:gd name="connsiteY49" fmla="*/ 1704109 h 2801389"/>
              <a:gd name="connsiteX50" fmla="*/ 3142211 w 4206240"/>
              <a:gd name="connsiteY50" fmla="*/ 1737360 h 2801389"/>
              <a:gd name="connsiteX51" fmla="*/ 2917767 w 4206240"/>
              <a:gd name="connsiteY51" fmla="*/ 1853738 h 2801389"/>
              <a:gd name="connsiteX52" fmla="*/ 2751513 w 4206240"/>
              <a:gd name="connsiteY52" fmla="*/ 1886989 h 2801389"/>
              <a:gd name="connsiteX53" fmla="*/ 2709949 w 4206240"/>
              <a:gd name="connsiteY53" fmla="*/ 1936865 h 2801389"/>
              <a:gd name="connsiteX54" fmla="*/ 2576946 w 4206240"/>
              <a:gd name="connsiteY54" fmla="*/ 1986741 h 2801389"/>
              <a:gd name="connsiteX55" fmla="*/ 2468880 w 4206240"/>
              <a:gd name="connsiteY55" fmla="*/ 2028305 h 2801389"/>
              <a:gd name="connsiteX56" fmla="*/ 2394066 w 4206240"/>
              <a:gd name="connsiteY56" fmla="*/ 2094807 h 2801389"/>
              <a:gd name="connsiteX57" fmla="*/ 2269375 w 4206240"/>
              <a:gd name="connsiteY57" fmla="*/ 2111432 h 2801389"/>
              <a:gd name="connsiteX58" fmla="*/ 2128058 w 4206240"/>
              <a:gd name="connsiteY58" fmla="*/ 2169621 h 2801389"/>
              <a:gd name="connsiteX59" fmla="*/ 2019993 w 4206240"/>
              <a:gd name="connsiteY59" fmla="*/ 2219498 h 2801389"/>
              <a:gd name="connsiteX60" fmla="*/ 1795549 w 4206240"/>
              <a:gd name="connsiteY60" fmla="*/ 2302625 h 2801389"/>
              <a:gd name="connsiteX61" fmla="*/ 1687484 w 4206240"/>
              <a:gd name="connsiteY61" fmla="*/ 2344189 h 2801389"/>
              <a:gd name="connsiteX62" fmla="*/ 1446415 w 4206240"/>
              <a:gd name="connsiteY62" fmla="*/ 2435629 h 2801389"/>
              <a:gd name="connsiteX63" fmla="*/ 1338349 w 4206240"/>
              <a:gd name="connsiteY63" fmla="*/ 2468880 h 2801389"/>
              <a:gd name="connsiteX64" fmla="*/ 1238596 w 4206240"/>
              <a:gd name="connsiteY64" fmla="*/ 2493818 h 2801389"/>
              <a:gd name="connsiteX65" fmla="*/ 1113906 w 4206240"/>
              <a:gd name="connsiteY65" fmla="*/ 2568632 h 2801389"/>
              <a:gd name="connsiteX66" fmla="*/ 1039091 w 4206240"/>
              <a:gd name="connsiteY66" fmla="*/ 2543694 h 2801389"/>
              <a:gd name="connsiteX67" fmla="*/ 922713 w 4206240"/>
              <a:gd name="connsiteY67" fmla="*/ 2585258 h 2801389"/>
              <a:gd name="connsiteX68" fmla="*/ 822960 w 4206240"/>
              <a:gd name="connsiteY68" fmla="*/ 2601883 h 2801389"/>
              <a:gd name="connsiteX69" fmla="*/ 798022 w 4206240"/>
              <a:gd name="connsiteY69" fmla="*/ 2668385 h 2801389"/>
              <a:gd name="connsiteX70" fmla="*/ 739833 w 4206240"/>
              <a:gd name="connsiteY70" fmla="*/ 2610196 h 2801389"/>
              <a:gd name="connsiteX71" fmla="*/ 698269 w 4206240"/>
              <a:gd name="connsiteY71" fmla="*/ 2651760 h 2801389"/>
              <a:gd name="connsiteX72" fmla="*/ 565266 w 4206240"/>
              <a:gd name="connsiteY72" fmla="*/ 2701636 h 2801389"/>
              <a:gd name="connsiteX73" fmla="*/ 307571 w 4206240"/>
              <a:gd name="connsiteY73" fmla="*/ 2743200 h 2801389"/>
              <a:gd name="connsiteX74" fmla="*/ 116378 w 4206240"/>
              <a:gd name="connsiteY74" fmla="*/ 2801389 h 2801389"/>
              <a:gd name="connsiteX75" fmla="*/ 7143 w 4206240"/>
              <a:gd name="connsiteY75" fmla="*/ 2801389 h 2801389"/>
              <a:gd name="connsiteX76" fmla="*/ 0 w 4206240"/>
              <a:gd name="connsiteY76" fmla="*/ 2601883 h 2801389"/>
              <a:gd name="connsiteX0" fmla="*/ 0 w 4201478"/>
              <a:gd name="connsiteY0" fmla="*/ 2601883 h 2801389"/>
              <a:gd name="connsiteX1" fmla="*/ 94991 w 4201478"/>
              <a:gd name="connsiteY1" fmla="*/ 2585258 h 2801389"/>
              <a:gd name="connsiteX2" fmla="*/ 194744 w 4201478"/>
              <a:gd name="connsiteY2" fmla="*/ 2552007 h 2801389"/>
              <a:gd name="connsiteX3" fmla="*/ 261245 w 4201478"/>
              <a:gd name="connsiteY3" fmla="*/ 2543694 h 2801389"/>
              <a:gd name="connsiteX4" fmla="*/ 410874 w 4201478"/>
              <a:gd name="connsiteY4" fmla="*/ 2460567 h 2801389"/>
              <a:gd name="connsiteX5" fmla="*/ 510627 w 4201478"/>
              <a:gd name="connsiteY5" fmla="*/ 2385752 h 2801389"/>
              <a:gd name="connsiteX6" fmla="*/ 668569 w 4201478"/>
              <a:gd name="connsiteY6" fmla="*/ 2385752 h 2801389"/>
              <a:gd name="connsiteX7" fmla="*/ 809885 w 4201478"/>
              <a:gd name="connsiteY7" fmla="*/ 2277687 h 2801389"/>
              <a:gd name="connsiteX8" fmla="*/ 809885 w 4201478"/>
              <a:gd name="connsiteY8" fmla="*/ 2277687 h 2801389"/>
              <a:gd name="connsiteX9" fmla="*/ 917951 w 4201478"/>
              <a:gd name="connsiteY9" fmla="*/ 2202872 h 2801389"/>
              <a:gd name="connsiteX10" fmla="*/ 1042642 w 4201478"/>
              <a:gd name="connsiteY10" fmla="*/ 2177934 h 2801389"/>
              <a:gd name="connsiteX11" fmla="*/ 1208896 w 4201478"/>
              <a:gd name="connsiteY11" fmla="*/ 2078181 h 2801389"/>
              <a:gd name="connsiteX12" fmla="*/ 1275398 w 4201478"/>
              <a:gd name="connsiteY12" fmla="*/ 2078181 h 2801389"/>
              <a:gd name="connsiteX13" fmla="*/ 1308649 w 4201478"/>
              <a:gd name="connsiteY13" fmla="*/ 2036618 h 2801389"/>
              <a:gd name="connsiteX14" fmla="*/ 1366838 w 4201478"/>
              <a:gd name="connsiteY14" fmla="*/ 2028305 h 2801389"/>
              <a:gd name="connsiteX15" fmla="*/ 1682722 w 4201478"/>
              <a:gd name="connsiteY15" fmla="*/ 1812174 h 2801389"/>
              <a:gd name="connsiteX16" fmla="*/ 1740911 w 4201478"/>
              <a:gd name="connsiteY16" fmla="*/ 1803861 h 2801389"/>
              <a:gd name="connsiteX17" fmla="*/ 1873914 w 4201478"/>
              <a:gd name="connsiteY17" fmla="*/ 1662545 h 2801389"/>
              <a:gd name="connsiteX18" fmla="*/ 1915478 w 4201478"/>
              <a:gd name="connsiteY18" fmla="*/ 1662545 h 2801389"/>
              <a:gd name="connsiteX19" fmla="*/ 2139922 w 4201478"/>
              <a:gd name="connsiteY19" fmla="*/ 1546167 h 2801389"/>
              <a:gd name="connsiteX20" fmla="*/ 2164860 w 4201478"/>
              <a:gd name="connsiteY20" fmla="*/ 1512916 h 2801389"/>
              <a:gd name="connsiteX21" fmla="*/ 2272925 w 4201478"/>
              <a:gd name="connsiteY21" fmla="*/ 1404851 h 2801389"/>
              <a:gd name="connsiteX22" fmla="*/ 2347740 w 4201478"/>
              <a:gd name="connsiteY22" fmla="*/ 1330036 h 2801389"/>
              <a:gd name="connsiteX23" fmla="*/ 2472431 w 4201478"/>
              <a:gd name="connsiteY23" fmla="*/ 1305098 h 2801389"/>
              <a:gd name="connsiteX24" fmla="*/ 2563871 w 4201478"/>
              <a:gd name="connsiteY24" fmla="*/ 1205345 h 2801389"/>
              <a:gd name="connsiteX25" fmla="*/ 2630373 w 4201478"/>
              <a:gd name="connsiteY25" fmla="*/ 1197032 h 2801389"/>
              <a:gd name="connsiteX26" fmla="*/ 2796627 w 4201478"/>
              <a:gd name="connsiteY26" fmla="*/ 1047403 h 2801389"/>
              <a:gd name="connsiteX27" fmla="*/ 2863129 w 4201478"/>
              <a:gd name="connsiteY27" fmla="*/ 997527 h 2801389"/>
              <a:gd name="connsiteX28" fmla="*/ 2979507 w 4201478"/>
              <a:gd name="connsiteY28" fmla="*/ 897774 h 2801389"/>
              <a:gd name="connsiteX29" fmla="*/ 3179013 w 4201478"/>
              <a:gd name="connsiteY29" fmla="*/ 739832 h 2801389"/>
              <a:gd name="connsiteX30" fmla="*/ 3220576 w 4201478"/>
              <a:gd name="connsiteY30" fmla="*/ 723207 h 2801389"/>
              <a:gd name="connsiteX31" fmla="*/ 3320329 w 4201478"/>
              <a:gd name="connsiteY31" fmla="*/ 640080 h 2801389"/>
              <a:gd name="connsiteX32" fmla="*/ 3395144 w 4201478"/>
              <a:gd name="connsiteY32" fmla="*/ 623454 h 2801389"/>
              <a:gd name="connsiteX33" fmla="*/ 3611274 w 4201478"/>
              <a:gd name="connsiteY33" fmla="*/ 415636 h 2801389"/>
              <a:gd name="connsiteX34" fmla="*/ 3686089 w 4201478"/>
              <a:gd name="connsiteY34" fmla="*/ 415636 h 2801389"/>
              <a:gd name="connsiteX35" fmla="*/ 3794154 w 4201478"/>
              <a:gd name="connsiteY35" fmla="*/ 274320 h 2801389"/>
              <a:gd name="connsiteX36" fmla="*/ 3910533 w 4201478"/>
              <a:gd name="connsiteY36" fmla="*/ 232756 h 2801389"/>
              <a:gd name="connsiteX37" fmla="*/ 4051849 w 4201478"/>
              <a:gd name="connsiteY37" fmla="*/ 91440 h 2801389"/>
              <a:gd name="connsiteX38" fmla="*/ 4201478 w 4201478"/>
              <a:gd name="connsiteY38" fmla="*/ 0 h 2801389"/>
              <a:gd name="connsiteX39" fmla="*/ 4201478 w 4201478"/>
              <a:gd name="connsiteY39" fmla="*/ 1338349 h 2801389"/>
              <a:gd name="connsiteX40" fmla="*/ 4118351 w 4201478"/>
              <a:gd name="connsiteY40" fmla="*/ 1388225 h 2801389"/>
              <a:gd name="connsiteX41" fmla="*/ 4051849 w 4201478"/>
              <a:gd name="connsiteY41" fmla="*/ 1371600 h 2801389"/>
              <a:gd name="connsiteX42" fmla="*/ 3918845 w 4201478"/>
              <a:gd name="connsiteY42" fmla="*/ 1446414 h 2801389"/>
              <a:gd name="connsiteX43" fmla="*/ 3827405 w 4201478"/>
              <a:gd name="connsiteY43" fmla="*/ 1479665 h 2801389"/>
              <a:gd name="connsiteX44" fmla="*/ 3727653 w 4201478"/>
              <a:gd name="connsiteY44" fmla="*/ 1529541 h 2801389"/>
              <a:gd name="connsiteX45" fmla="*/ 3569711 w 4201478"/>
              <a:gd name="connsiteY45" fmla="*/ 1571105 h 2801389"/>
              <a:gd name="connsiteX46" fmla="*/ 3461645 w 4201478"/>
              <a:gd name="connsiteY46" fmla="*/ 1645920 h 2801389"/>
              <a:gd name="connsiteX47" fmla="*/ 3386831 w 4201478"/>
              <a:gd name="connsiteY47" fmla="*/ 1662545 h 2801389"/>
              <a:gd name="connsiteX48" fmla="*/ 3328642 w 4201478"/>
              <a:gd name="connsiteY48" fmla="*/ 1704109 h 2801389"/>
              <a:gd name="connsiteX49" fmla="*/ 3253827 w 4201478"/>
              <a:gd name="connsiteY49" fmla="*/ 1704109 h 2801389"/>
              <a:gd name="connsiteX50" fmla="*/ 3137449 w 4201478"/>
              <a:gd name="connsiteY50" fmla="*/ 1737360 h 2801389"/>
              <a:gd name="connsiteX51" fmla="*/ 2913005 w 4201478"/>
              <a:gd name="connsiteY51" fmla="*/ 1853738 h 2801389"/>
              <a:gd name="connsiteX52" fmla="*/ 2746751 w 4201478"/>
              <a:gd name="connsiteY52" fmla="*/ 1886989 h 2801389"/>
              <a:gd name="connsiteX53" fmla="*/ 2705187 w 4201478"/>
              <a:gd name="connsiteY53" fmla="*/ 1936865 h 2801389"/>
              <a:gd name="connsiteX54" fmla="*/ 2572184 w 4201478"/>
              <a:gd name="connsiteY54" fmla="*/ 1986741 h 2801389"/>
              <a:gd name="connsiteX55" fmla="*/ 2464118 w 4201478"/>
              <a:gd name="connsiteY55" fmla="*/ 2028305 h 2801389"/>
              <a:gd name="connsiteX56" fmla="*/ 2389304 w 4201478"/>
              <a:gd name="connsiteY56" fmla="*/ 2094807 h 2801389"/>
              <a:gd name="connsiteX57" fmla="*/ 2264613 w 4201478"/>
              <a:gd name="connsiteY57" fmla="*/ 2111432 h 2801389"/>
              <a:gd name="connsiteX58" fmla="*/ 2123296 w 4201478"/>
              <a:gd name="connsiteY58" fmla="*/ 2169621 h 2801389"/>
              <a:gd name="connsiteX59" fmla="*/ 2015231 w 4201478"/>
              <a:gd name="connsiteY59" fmla="*/ 2219498 h 2801389"/>
              <a:gd name="connsiteX60" fmla="*/ 1790787 w 4201478"/>
              <a:gd name="connsiteY60" fmla="*/ 2302625 h 2801389"/>
              <a:gd name="connsiteX61" fmla="*/ 1682722 w 4201478"/>
              <a:gd name="connsiteY61" fmla="*/ 2344189 h 2801389"/>
              <a:gd name="connsiteX62" fmla="*/ 1441653 w 4201478"/>
              <a:gd name="connsiteY62" fmla="*/ 2435629 h 2801389"/>
              <a:gd name="connsiteX63" fmla="*/ 1333587 w 4201478"/>
              <a:gd name="connsiteY63" fmla="*/ 2468880 h 2801389"/>
              <a:gd name="connsiteX64" fmla="*/ 1233834 w 4201478"/>
              <a:gd name="connsiteY64" fmla="*/ 2493818 h 2801389"/>
              <a:gd name="connsiteX65" fmla="*/ 1109144 w 4201478"/>
              <a:gd name="connsiteY65" fmla="*/ 2568632 h 2801389"/>
              <a:gd name="connsiteX66" fmla="*/ 1034329 w 4201478"/>
              <a:gd name="connsiteY66" fmla="*/ 2543694 h 2801389"/>
              <a:gd name="connsiteX67" fmla="*/ 917951 w 4201478"/>
              <a:gd name="connsiteY67" fmla="*/ 2585258 h 2801389"/>
              <a:gd name="connsiteX68" fmla="*/ 818198 w 4201478"/>
              <a:gd name="connsiteY68" fmla="*/ 2601883 h 2801389"/>
              <a:gd name="connsiteX69" fmla="*/ 793260 w 4201478"/>
              <a:gd name="connsiteY69" fmla="*/ 2668385 h 2801389"/>
              <a:gd name="connsiteX70" fmla="*/ 735071 w 4201478"/>
              <a:gd name="connsiteY70" fmla="*/ 2610196 h 2801389"/>
              <a:gd name="connsiteX71" fmla="*/ 693507 w 4201478"/>
              <a:gd name="connsiteY71" fmla="*/ 2651760 h 2801389"/>
              <a:gd name="connsiteX72" fmla="*/ 560504 w 4201478"/>
              <a:gd name="connsiteY72" fmla="*/ 2701636 h 2801389"/>
              <a:gd name="connsiteX73" fmla="*/ 302809 w 4201478"/>
              <a:gd name="connsiteY73" fmla="*/ 2743200 h 2801389"/>
              <a:gd name="connsiteX74" fmla="*/ 111616 w 4201478"/>
              <a:gd name="connsiteY74" fmla="*/ 2801389 h 2801389"/>
              <a:gd name="connsiteX75" fmla="*/ 2381 w 4201478"/>
              <a:gd name="connsiteY75" fmla="*/ 2801389 h 2801389"/>
              <a:gd name="connsiteX76" fmla="*/ 0 w 4201478"/>
              <a:gd name="connsiteY76" fmla="*/ 2601883 h 2801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4201478" h="2801389">
                <a:moveTo>
                  <a:pt x="0" y="2601883"/>
                </a:moveTo>
                <a:lnTo>
                  <a:pt x="94991" y="2585258"/>
                </a:lnTo>
                <a:lnTo>
                  <a:pt x="194744" y="2552007"/>
                </a:lnTo>
                <a:lnTo>
                  <a:pt x="261245" y="2543694"/>
                </a:lnTo>
                <a:lnTo>
                  <a:pt x="410874" y="2460567"/>
                </a:lnTo>
                <a:lnTo>
                  <a:pt x="510627" y="2385752"/>
                </a:lnTo>
                <a:lnTo>
                  <a:pt x="668569" y="2385752"/>
                </a:lnTo>
                <a:lnTo>
                  <a:pt x="809885" y="2277687"/>
                </a:lnTo>
                <a:lnTo>
                  <a:pt x="809885" y="2277687"/>
                </a:lnTo>
                <a:lnTo>
                  <a:pt x="917951" y="2202872"/>
                </a:lnTo>
                <a:lnTo>
                  <a:pt x="1042642" y="2177934"/>
                </a:lnTo>
                <a:lnTo>
                  <a:pt x="1208896" y="2078181"/>
                </a:lnTo>
                <a:lnTo>
                  <a:pt x="1275398" y="2078181"/>
                </a:lnTo>
                <a:lnTo>
                  <a:pt x="1308649" y="2036618"/>
                </a:lnTo>
                <a:lnTo>
                  <a:pt x="1366838" y="2028305"/>
                </a:lnTo>
                <a:lnTo>
                  <a:pt x="1682722" y="1812174"/>
                </a:lnTo>
                <a:lnTo>
                  <a:pt x="1740911" y="1803861"/>
                </a:lnTo>
                <a:lnTo>
                  <a:pt x="1873914" y="1662545"/>
                </a:lnTo>
                <a:lnTo>
                  <a:pt x="1915478" y="1662545"/>
                </a:lnTo>
                <a:lnTo>
                  <a:pt x="2139922" y="1546167"/>
                </a:lnTo>
                <a:lnTo>
                  <a:pt x="2164860" y="1512916"/>
                </a:lnTo>
                <a:lnTo>
                  <a:pt x="2272925" y="1404851"/>
                </a:lnTo>
                <a:lnTo>
                  <a:pt x="2347740" y="1330036"/>
                </a:lnTo>
                <a:lnTo>
                  <a:pt x="2472431" y="1305098"/>
                </a:lnTo>
                <a:lnTo>
                  <a:pt x="2563871" y="1205345"/>
                </a:lnTo>
                <a:lnTo>
                  <a:pt x="2630373" y="1197032"/>
                </a:lnTo>
                <a:lnTo>
                  <a:pt x="2796627" y="1047403"/>
                </a:lnTo>
                <a:lnTo>
                  <a:pt x="2863129" y="997527"/>
                </a:lnTo>
                <a:lnTo>
                  <a:pt x="2979507" y="897774"/>
                </a:lnTo>
                <a:lnTo>
                  <a:pt x="3179013" y="739832"/>
                </a:lnTo>
                <a:lnTo>
                  <a:pt x="3220576" y="723207"/>
                </a:lnTo>
                <a:lnTo>
                  <a:pt x="3320329" y="640080"/>
                </a:lnTo>
                <a:lnTo>
                  <a:pt x="3395144" y="623454"/>
                </a:lnTo>
                <a:lnTo>
                  <a:pt x="3611274" y="415636"/>
                </a:lnTo>
                <a:lnTo>
                  <a:pt x="3686089" y="415636"/>
                </a:lnTo>
                <a:lnTo>
                  <a:pt x="3794154" y="274320"/>
                </a:lnTo>
                <a:lnTo>
                  <a:pt x="3910533" y="232756"/>
                </a:lnTo>
                <a:lnTo>
                  <a:pt x="4051849" y="91440"/>
                </a:lnTo>
                <a:lnTo>
                  <a:pt x="4201478" y="0"/>
                </a:lnTo>
                <a:lnTo>
                  <a:pt x="4201478" y="1338349"/>
                </a:lnTo>
                <a:lnTo>
                  <a:pt x="4118351" y="1388225"/>
                </a:lnTo>
                <a:lnTo>
                  <a:pt x="4051849" y="1371600"/>
                </a:lnTo>
                <a:lnTo>
                  <a:pt x="3918845" y="1446414"/>
                </a:lnTo>
                <a:lnTo>
                  <a:pt x="3827405" y="1479665"/>
                </a:lnTo>
                <a:lnTo>
                  <a:pt x="3727653" y="1529541"/>
                </a:lnTo>
                <a:lnTo>
                  <a:pt x="3569711" y="1571105"/>
                </a:lnTo>
                <a:lnTo>
                  <a:pt x="3461645" y="1645920"/>
                </a:lnTo>
                <a:lnTo>
                  <a:pt x="3386831" y="1662545"/>
                </a:lnTo>
                <a:lnTo>
                  <a:pt x="3328642" y="1704109"/>
                </a:lnTo>
                <a:lnTo>
                  <a:pt x="3253827" y="1704109"/>
                </a:lnTo>
                <a:lnTo>
                  <a:pt x="3137449" y="1737360"/>
                </a:lnTo>
                <a:lnTo>
                  <a:pt x="2913005" y="1853738"/>
                </a:lnTo>
                <a:lnTo>
                  <a:pt x="2746751" y="1886989"/>
                </a:lnTo>
                <a:lnTo>
                  <a:pt x="2705187" y="1936865"/>
                </a:lnTo>
                <a:lnTo>
                  <a:pt x="2572184" y="1986741"/>
                </a:lnTo>
                <a:lnTo>
                  <a:pt x="2464118" y="2028305"/>
                </a:lnTo>
                <a:lnTo>
                  <a:pt x="2389304" y="2094807"/>
                </a:lnTo>
                <a:lnTo>
                  <a:pt x="2264613" y="2111432"/>
                </a:lnTo>
                <a:lnTo>
                  <a:pt x="2123296" y="2169621"/>
                </a:lnTo>
                <a:lnTo>
                  <a:pt x="2015231" y="2219498"/>
                </a:lnTo>
                <a:lnTo>
                  <a:pt x="1790787" y="2302625"/>
                </a:lnTo>
                <a:lnTo>
                  <a:pt x="1682722" y="2344189"/>
                </a:lnTo>
                <a:lnTo>
                  <a:pt x="1441653" y="2435629"/>
                </a:lnTo>
                <a:lnTo>
                  <a:pt x="1333587" y="2468880"/>
                </a:lnTo>
                <a:lnTo>
                  <a:pt x="1233834" y="2493818"/>
                </a:lnTo>
                <a:lnTo>
                  <a:pt x="1109144" y="2568632"/>
                </a:lnTo>
                <a:lnTo>
                  <a:pt x="1034329" y="2543694"/>
                </a:lnTo>
                <a:lnTo>
                  <a:pt x="917951" y="2585258"/>
                </a:lnTo>
                <a:lnTo>
                  <a:pt x="818198" y="2601883"/>
                </a:lnTo>
                <a:lnTo>
                  <a:pt x="793260" y="2668385"/>
                </a:lnTo>
                <a:lnTo>
                  <a:pt x="735071" y="2610196"/>
                </a:lnTo>
                <a:lnTo>
                  <a:pt x="693507" y="2651760"/>
                </a:lnTo>
                <a:lnTo>
                  <a:pt x="560504" y="2701636"/>
                </a:lnTo>
                <a:lnTo>
                  <a:pt x="302809" y="2743200"/>
                </a:lnTo>
                <a:lnTo>
                  <a:pt x="111616" y="2801389"/>
                </a:lnTo>
                <a:lnTo>
                  <a:pt x="2381" y="2801389"/>
                </a:lnTo>
                <a:cubicBezTo>
                  <a:pt x="1587" y="2734887"/>
                  <a:pt x="794" y="2668385"/>
                  <a:pt x="0" y="2601883"/>
                </a:cubicBezTo>
                <a:close/>
              </a:path>
            </a:pathLst>
          </a:custGeom>
          <a:solidFill>
            <a:srgbClr val="FF0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b="1">
              <a:latin typeface="Verdana" panose="020B0604030504040204" pitchFamily="34" charset="0"/>
              <a:ea typeface="Verdana" panose="020B0604030504040204" pitchFamily="34" charset="0"/>
            </a:endParaRPr>
          </a:p>
        </p:txBody>
      </p:sp>
      <p:sp>
        <p:nvSpPr>
          <p:cNvPr id="90" name="Forme libre 86">
            <a:extLst>
              <a:ext uri="{FF2B5EF4-FFF2-40B4-BE49-F238E27FC236}">
                <a16:creationId xmlns:a16="http://schemas.microsoft.com/office/drawing/2014/main" id="{6072CD12-3252-4086-86E0-0E05D43B50F0}"/>
              </a:ext>
            </a:extLst>
          </p:cNvPr>
          <p:cNvSpPr/>
          <p:nvPr/>
        </p:nvSpPr>
        <p:spPr>
          <a:xfrm>
            <a:off x="4745465" y="3114469"/>
            <a:ext cx="4202647" cy="2068700"/>
          </a:xfrm>
          <a:custGeom>
            <a:avLst/>
            <a:gdLst>
              <a:gd name="connsiteX0" fmla="*/ 0 w 4214553"/>
              <a:gd name="connsiteY0" fmla="*/ 2061556 h 2061556"/>
              <a:gd name="connsiteX1" fmla="*/ 116378 w 4214553"/>
              <a:gd name="connsiteY1" fmla="*/ 2053244 h 2061556"/>
              <a:gd name="connsiteX2" fmla="*/ 199506 w 4214553"/>
              <a:gd name="connsiteY2" fmla="*/ 2003367 h 2061556"/>
              <a:gd name="connsiteX3" fmla="*/ 274320 w 4214553"/>
              <a:gd name="connsiteY3" fmla="*/ 2019993 h 2061556"/>
              <a:gd name="connsiteX4" fmla="*/ 473826 w 4214553"/>
              <a:gd name="connsiteY4" fmla="*/ 1920240 h 2061556"/>
              <a:gd name="connsiteX5" fmla="*/ 640080 w 4214553"/>
              <a:gd name="connsiteY5" fmla="*/ 1920240 h 2061556"/>
              <a:gd name="connsiteX6" fmla="*/ 764771 w 4214553"/>
              <a:gd name="connsiteY6" fmla="*/ 1828800 h 2061556"/>
              <a:gd name="connsiteX7" fmla="*/ 764771 w 4214553"/>
              <a:gd name="connsiteY7" fmla="*/ 1828800 h 2061556"/>
              <a:gd name="connsiteX8" fmla="*/ 856211 w 4214553"/>
              <a:gd name="connsiteY8" fmla="*/ 1820487 h 2061556"/>
              <a:gd name="connsiteX9" fmla="*/ 939338 w 4214553"/>
              <a:gd name="connsiteY9" fmla="*/ 1762298 h 2061556"/>
              <a:gd name="connsiteX10" fmla="*/ 1105593 w 4214553"/>
              <a:gd name="connsiteY10" fmla="*/ 1712422 h 2061556"/>
              <a:gd name="connsiteX11" fmla="*/ 1105593 w 4214553"/>
              <a:gd name="connsiteY11" fmla="*/ 1712422 h 2061556"/>
              <a:gd name="connsiteX12" fmla="*/ 1504604 w 4214553"/>
              <a:gd name="connsiteY12" fmla="*/ 1546167 h 2061556"/>
              <a:gd name="connsiteX13" fmla="*/ 1562793 w 4214553"/>
              <a:gd name="connsiteY13" fmla="*/ 1487978 h 2061556"/>
              <a:gd name="connsiteX14" fmla="*/ 1695796 w 4214553"/>
              <a:gd name="connsiteY14" fmla="*/ 1454727 h 2061556"/>
              <a:gd name="connsiteX15" fmla="*/ 1862051 w 4214553"/>
              <a:gd name="connsiteY15" fmla="*/ 1379913 h 2061556"/>
              <a:gd name="connsiteX16" fmla="*/ 1911927 w 4214553"/>
              <a:gd name="connsiteY16" fmla="*/ 1305098 h 2061556"/>
              <a:gd name="connsiteX17" fmla="*/ 2019993 w 4214553"/>
              <a:gd name="connsiteY17" fmla="*/ 1271847 h 2061556"/>
              <a:gd name="connsiteX18" fmla="*/ 2410691 w 4214553"/>
              <a:gd name="connsiteY18" fmla="*/ 1064029 h 2061556"/>
              <a:gd name="connsiteX19" fmla="*/ 2759826 w 4214553"/>
              <a:gd name="connsiteY19" fmla="*/ 856211 h 2061556"/>
              <a:gd name="connsiteX20" fmla="*/ 2942706 w 4214553"/>
              <a:gd name="connsiteY20" fmla="*/ 781396 h 2061556"/>
              <a:gd name="connsiteX21" fmla="*/ 3108960 w 4214553"/>
              <a:gd name="connsiteY21" fmla="*/ 656705 h 2061556"/>
              <a:gd name="connsiteX22" fmla="*/ 3458095 w 4214553"/>
              <a:gd name="connsiteY22" fmla="*/ 473825 h 2061556"/>
              <a:gd name="connsiteX23" fmla="*/ 3823855 w 4214553"/>
              <a:gd name="connsiteY23" fmla="*/ 249382 h 2061556"/>
              <a:gd name="connsiteX24" fmla="*/ 4214553 w 4214553"/>
              <a:gd name="connsiteY24" fmla="*/ 0 h 2061556"/>
              <a:gd name="connsiteX0" fmla="*/ 0 w 4202647"/>
              <a:gd name="connsiteY0" fmla="*/ 2068700 h 2068700"/>
              <a:gd name="connsiteX1" fmla="*/ 104472 w 4202647"/>
              <a:gd name="connsiteY1" fmla="*/ 2053244 h 2068700"/>
              <a:gd name="connsiteX2" fmla="*/ 187600 w 4202647"/>
              <a:gd name="connsiteY2" fmla="*/ 2003367 h 2068700"/>
              <a:gd name="connsiteX3" fmla="*/ 262414 w 4202647"/>
              <a:gd name="connsiteY3" fmla="*/ 2019993 h 2068700"/>
              <a:gd name="connsiteX4" fmla="*/ 461920 w 4202647"/>
              <a:gd name="connsiteY4" fmla="*/ 1920240 h 2068700"/>
              <a:gd name="connsiteX5" fmla="*/ 628174 w 4202647"/>
              <a:gd name="connsiteY5" fmla="*/ 1920240 h 2068700"/>
              <a:gd name="connsiteX6" fmla="*/ 752865 w 4202647"/>
              <a:gd name="connsiteY6" fmla="*/ 1828800 h 2068700"/>
              <a:gd name="connsiteX7" fmla="*/ 752865 w 4202647"/>
              <a:gd name="connsiteY7" fmla="*/ 1828800 h 2068700"/>
              <a:gd name="connsiteX8" fmla="*/ 844305 w 4202647"/>
              <a:gd name="connsiteY8" fmla="*/ 1820487 h 2068700"/>
              <a:gd name="connsiteX9" fmla="*/ 927432 w 4202647"/>
              <a:gd name="connsiteY9" fmla="*/ 1762298 h 2068700"/>
              <a:gd name="connsiteX10" fmla="*/ 1093687 w 4202647"/>
              <a:gd name="connsiteY10" fmla="*/ 1712422 h 2068700"/>
              <a:gd name="connsiteX11" fmla="*/ 1093687 w 4202647"/>
              <a:gd name="connsiteY11" fmla="*/ 1712422 h 2068700"/>
              <a:gd name="connsiteX12" fmla="*/ 1492698 w 4202647"/>
              <a:gd name="connsiteY12" fmla="*/ 1546167 h 2068700"/>
              <a:gd name="connsiteX13" fmla="*/ 1550887 w 4202647"/>
              <a:gd name="connsiteY13" fmla="*/ 1487978 h 2068700"/>
              <a:gd name="connsiteX14" fmla="*/ 1683890 w 4202647"/>
              <a:gd name="connsiteY14" fmla="*/ 1454727 h 2068700"/>
              <a:gd name="connsiteX15" fmla="*/ 1850145 w 4202647"/>
              <a:gd name="connsiteY15" fmla="*/ 1379913 h 2068700"/>
              <a:gd name="connsiteX16" fmla="*/ 1900021 w 4202647"/>
              <a:gd name="connsiteY16" fmla="*/ 1305098 h 2068700"/>
              <a:gd name="connsiteX17" fmla="*/ 2008087 w 4202647"/>
              <a:gd name="connsiteY17" fmla="*/ 1271847 h 2068700"/>
              <a:gd name="connsiteX18" fmla="*/ 2398785 w 4202647"/>
              <a:gd name="connsiteY18" fmla="*/ 1064029 h 2068700"/>
              <a:gd name="connsiteX19" fmla="*/ 2747920 w 4202647"/>
              <a:gd name="connsiteY19" fmla="*/ 856211 h 2068700"/>
              <a:gd name="connsiteX20" fmla="*/ 2930800 w 4202647"/>
              <a:gd name="connsiteY20" fmla="*/ 781396 h 2068700"/>
              <a:gd name="connsiteX21" fmla="*/ 3097054 w 4202647"/>
              <a:gd name="connsiteY21" fmla="*/ 656705 h 2068700"/>
              <a:gd name="connsiteX22" fmla="*/ 3446189 w 4202647"/>
              <a:gd name="connsiteY22" fmla="*/ 473825 h 2068700"/>
              <a:gd name="connsiteX23" fmla="*/ 3811949 w 4202647"/>
              <a:gd name="connsiteY23" fmla="*/ 249382 h 2068700"/>
              <a:gd name="connsiteX24" fmla="*/ 4202647 w 4202647"/>
              <a:gd name="connsiteY24" fmla="*/ 0 h 2068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202647" h="2068700">
                <a:moveTo>
                  <a:pt x="0" y="2068700"/>
                </a:moveTo>
                <a:lnTo>
                  <a:pt x="104472" y="2053244"/>
                </a:lnTo>
                <a:lnTo>
                  <a:pt x="187600" y="2003367"/>
                </a:lnTo>
                <a:lnTo>
                  <a:pt x="262414" y="2019993"/>
                </a:lnTo>
                <a:lnTo>
                  <a:pt x="461920" y="1920240"/>
                </a:lnTo>
                <a:lnTo>
                  <a:pt x="628174" y="1920240"/>
                </a:lnTo>
                <a:lnTo>
                  <a:pt x="752865" y="1828800"/>
                </a:lnTo>
                <a:lnTo>
                  <a:pt x="752865" y="1828800"/>
                </a:lnTo>
                <a:lnTo>
                  <a:pt x="844305" y="1820487"/>
                </a:lnTo>
                <a:lnTo>
                  <a:pt x="927432" y="1762298"/>
                </a:lnTo>
                <a:lnTo>
                  <a:pt x="1093687" y="1712422"/>
                </a:lnTo>
                <a:lnTo>
                  <a:pt x="1093687" y="1712422"/>
                </a:lnTo>
                <a:lnTo>
                  <a:pt x="1492698" y="1546167"/>
                </a:lnTo>
                <a:lnTo>
                  <a:pt x="1550887" y="1487978"/>
                </a:lnTo>
                <a:lnTo>
                  <a:pt x="1683890" y="1454727"/>
                </a:lnTo>
                <a:lnTo>
                  <a:pt x="1850145" y="1379913"/>
                </a:lnTo>
                <a:lnTo>
                  <a:pt x="1900021" y="1305098"/>
                </a:lnTo>
                <a:lnTo>
                  <a:pt x="2008087" y="1271847"/>
                </a:lnTo>
                <a:lnTo>
                  <a:pt x="2398785" y="1064029"/>
                </a:lnTo>
                <a:lnTo>
                  <a:pt x="2747920" y="856211"/>
                </a:lnTo>
                <a:lnTo>
                  <a:pt x="2930800" y="781396"/>
                </a:lnTo>
                <a:lnTo>
                  <a:pt x="3097054" y="656705"/>
                </a:lnTo>
                <a:lnTo>
                  <a:pt x="3446189" y="473825"/>
                </a:lnTo>
                <a:lnTo>
                  <a:pt x="3811949" y="249382"/>
                </a:lnTo>
                <a:lnTo>
                  <a:pt x="4202647" y="0"/>
                </a:lnTo>
              </a:path>
            </a:pathLst>
          </a:cu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b="1">
              <a:latin typeface="Verdana" panose="020B0604030504040204" pitchFamily="34" charset="0"/>
              <a:ea typeface="Verdana" panose="020B0604030504040204" pitchFamily="34" charset="0"/>
            </a:endParaRPr>
          </a:p>
        </p:txBody>
      </p:sp>
      <p:sp>
        <p:nvSpPr>
          <p:cNvPr id="124" name="ZoneTexte 123">
            <a:extLst>
              <a:ext uri="{FF2B5EF4-FFF2-40B4-BE49-F238E27FC236}">
                <a16:creationId xmlns:a16="http://schemas.microsoft.com/office/drawing/2014/main" id="{EFF75266-A578-4108-A9D5-6DABE545AEC6}"/>
              </a:ext>
            </a:extLst>
          </p:cNvPr>
          <p:cNvSpPr txBox="1"/>
          <p:nvPr/>
        </p:nvSpPr>
        <p:spPr>
          <a:xfrm>
            <a:off x="8946712" y="2344202"/>
            <a:ext cx="845103" cy="276999"/>
          </a:xfrm>
          <a:prstGeom prst="rect">
            <a:avLst/>
          </a:prstGeom>
          <a:noFill/>
        </p:spPr>
        <p:txBody>
          <a:bodyPr wrap="none" rtlCol="0">
            <a:spAutoFit/>
          </a:bodyPr>
          <a:lstStyle/>
          <a:p>
            <a:r>
              <a:rPr lang="fr-FR" sz="1200" b="1" dirty="0">
                <a:solidFill>
                  <a:srgbClr val="324055"/>
                </a:solidFill>
                <a:latin typeface="Verdana" panose="020B0604030504040204" pitchFamily="34" charset="0"/>
                <a:ea typeface="Verdana" panose="020B0604030504040204" pitchFamily="34" charset="0"/>
              </a:rPr>
              <a:t>+5.4 °C</a:t>
            </a:r>
          </a:p>
        </p:txBody>
      </p:sp>
      <p:cxnSp>
        <p:nvCxnSpPr>
          <p:cNvPr id="125" name="Connecteur droit 124">
            <a:extLst>
              <a:ext uri="{FF2B5EF4-FFF2-40B4-BE49-F238E27FC236}">
                <a16:creationId xmlns:a16="http://schemas.microsoft.com/office/drawing/2014/main" id="{549BBCFE-6ABA-46D9-8816-1584E0A9BEEE}"/>
              </a:ext>
            </a:extLst>
          </p:cNvPr>
          <p:cNvCxnSpPr>
            <a:cxnSpLocks/>
          </p:cNvCxnSpPr>
          <p:nvPr/>
        </p:nvCxnSpPr>
        <p:spPr>
          <a:xfrm>
            <a:off x="8944868" y="2488354"/>
            <a:ext cx="45719" cy="0"/>
          </a:xfrm>
          <a:prstGeom prst="line">
            <a:avLst/>
          </a:prstGeom>
          <a:ln>
            <a:solidFill>
              <a:srgbClr val="324055"/>
            </a:solidFill>
          </a:ln>
        </p:spPr>
        <p:style>
          <a:lnRef idx="1">
            <a:schemeClr val="accent1"/>
          </a:lnRef>
          <a:fillRef idx="0">
            <a:schemeClr val="accent1"/>
          </a:fillRef>
          <a:effectRef idx="0">
            <a:schemeClr val="accent1"/>
          </a:effectRef>
          <a:fontRef idx="minor">
            <a:schemeClr val="tx1"/>
          </a:fontRef>
        </p:style>
      </p:cxnSp>
      <p:cxnSp>
        <p:nvCxnSpPr>
          <p:cNvPr id="127" name="Connecteur droit 126">
            <a:extLst>
              <a:ext uri="{FF2B5EF4-FFF2-40B4-BE49-F238E27FC236}">
                <a16:creationId xmlns:a16="http://schemas.microsoft.com/office/drawing/2014/main" id="{585EE323-E9F1-45E5-917A-6B875FE01C29}"/>
              </a:ext>
            </a:extLst>
          </p:cNvPr>
          <p:cNvCxnSpPr>
            <a:cxnSpLocks/>
          </p:cNvCxnSpPr>
          <p:nvPr/>
        </p:nvCxnSpPr>
        <p:spPr>
          <a:xfrm>
            <a:off x="8944868" y="3119387"/>
            <a:ext cx="45719" cy="0"/>
          </a:xfrm>
          <a:prstGeom prst="line">
            <a:avLst/>
          </a:prstGeom>
          <a:ln>
            <a:solidFill>
              <a:srgbClr val="324055"/>
            </a:solidFill>
          </a:ln>
        </p:spPr>
        <p:style>
          <a:lnRef idx="1">
            <a:schemeClr val="accent1"/>
          </a:lnRef>
          <a:fillRef idx="0">
            <a:schemeClr val="accent1"/>
          </a:fillRef>
          <a:effectRef idx="0">
            <a:schemeClr val="accent1"/>
          </a:effectRef>
          <a:fontRef idx="minor">
            <a:schemeClr val="tx1"/>
          </a:fontRef>
        </p:style>
      </p:cxnSp>
      <p:cxnSp>
        <p:nvCxnSpPr>
          <p:cNvPr id="128" name="Connecteur droit 127">
            <a:extLst>
              <a:ext uri="{FF2B5EF4-FFF2-40B4-BE49-F238E27FC236}">
                <a16:creationId xmlns:a16="http://schemas.microsoft.com/office/drawing/2014/main" id="{AA8C44DB-F63D-4907-86C7-0C2E9D366D89}"/>
              </a:ext>
            </a:extLst>
          </p:cNvPr>
          <p:cNvCxnSpPr>
            <a:cxnSpLocks/>
          </p:cNvCxnSpPr>
          <p:nvPr/>
        </p:nvCxnSpPr>
        <p:spPr>
          <a:xfrm>
            <a:off x="8944868" y="3754701"/>
            <a:ext cx="45719" cy="0"/>
          </a:xfrm>
          <a:prstGeom prst="line">
            <a:avLst/>
          </a:prstGeom>
          <a:ln>
            <a:solidFill>
              <a:srgbClr val="324055"/>
            </a:solidFill>
          </a:ln>
        </p:spPr>
        <p:style>
          <a:lnRef idx="1">
            <a:schemeClr val="accent1"/>
          </a:lnRef>
          <a:fillRef idx="0">
            <a:schemeClr val="accent1"/>
          </a:fillRef>
          <a:effectRef idx="0">
            <a:schemeClr val="accent1"/>
          </a:effectRef>
          <a:fontRef idx="minor">
            <a:schemeClr val="tx1"/>
          </a:fontRef>
        </p:style>
      </p:cxnSp>
      <p:cxnSp>
        <p:nvCxnSpPr>
          <p:cNvPr id="129" name="Connecteur droit 128">
            <a:extLst>
              <a:ext uri="{FF2B5EF4-FFF2-40B4-BE49-F238E27FC236}">
                <a16:creationId xmlns:a16="http://schemas.microsoft.com/office/drawing/2014/main" id="{AE73E64A-065A-4BF0-9206-AB542CB02B0D}"/>
              </a:ext>
            </a:extLst>
          </p:cNvPr>
          <p:cNvCxnSpPr>
            <a:cxnSpLocks/>
          </p:cNvCxnSpPr>
          <p:nvPr/>
        </p:nvCxnSpPr>
        <p:spPr>
          <a:xfrm>
            <a:off x="8944868" y="4284770"/>
            <a:ext cx="45719" cy="0"/>
          </a:xfrm>
          <a:prstGeom prst="line">
            <a:avLst/>
          </a:prstGeom>
          <a:ln>
            <a:solidFill>
              <a:srgbClr val="324055"/>
            </a:solidFill>
          </a:ln>
        </p:spPr>
        <p:style>
          <a:lnRef idx="1">
            <a:schemeClr val="accent1"/>
          </a:lnRef>
          <a:fillRef idx="0">
            <a:schemeClr val="accent1"/>
          </a:fillRef>
          <a:effectRef idx="0">
            <a:schemeClr val="accent1"/>
          </a:effectRef>
          <a:fontRef idx="minor">
            <a:schemeClr val="tx1"/>
          </a:fontRef>
        </p:style>
      </p:cxnSp>
      <p:cxnSp>
        <p:nvCxnSpPr>
          <p:cNvPr id="130" name="Connecteur droit 129">
            <a:extLst>
              <a:ext uri="{FF2B5EF4-FFF2-40B4-BE49-F238E27FC236}">
                <a16:creationId xmlns:a16="http://schemas.microsoft.com/office/drawing/2014/main" id="{39AF1E28-24BD-4DCC-9635-E51811AEF956}"/>
              </a:ext>
            </a:extLst>
          </p:cNvPr>
          <p:cNvCxnSpPr>
            <a:cxnSpLocks/>
          </p:cNvCxnSpPr>
          <p:nvPr/>
        </p:nvCxnSpPr>
        <p:spPr>
          <a:xfrm>
            <a:off x="8944868" y="4827694"/>
            <a:ext cx="45719" cy="0"/>
          </a:xfrm>
          <a:prstGeom prst="line">
            <a:avLst/>
          </a:prstGeom>
          <a:ln>
            <a:solidFill>
              <a:srgbClr val="324055"/>
            </a:solidFill>
          </a:ln>
        </p:spPr>
        <p:style>
          <a:lnRef idx="1">
            <a:schemeClr val="accent1"/>
          </a:lnRef>
          <a:fillRef idx="0">
            <a:schemeClr val="accent1"/>
          </a:fillRef>
          <a:effectRef idx="0">
            <a:schemeClr val="accent1"/>
          </a:effectRef>
          <a:fontRef idx="minor">
            <a:schemeClr val="tx1"/>
          </a:fontRef>
        </p:style>
      </p:cxnSp>
      <p:sp>
        <p:nvSpPr>
          <p:cNvPr id="131" name="ZoneTexte 130">
            <a:extLst>
              <a:ext uri="{FF2B5EF4-FFF2-40B4-BE49-F238E27FC236}">
                <a16:creationId xmlns:a16="http://schemas.microsoft.com/office/drawing/2014/main" id="{41B19AC1-9994-4158-8740-756CE41F3AAC}"/>
              </a:ext>
            </a:extLst>
          </p:cNvPr>
          <p:cNvSpPr txBox="1"/>
          <p:nvPr/>
        </p:nvSpPr>
        <p:spPr>
          <a:xfrm>
            <a:off x="8946712" y="2975969"/>
            <a:ext cx="845103" cy="276999"/>
          </a:xfrm>
          <a:prstGeom prst="rect">
            <a:avLst/>
          </a:prstGeom>
          <a:noFill/>
        </p:spPr>
        <p:txBody>
          <a:bodyPr wrap="none" rtlCol="0">
            <a:spAutoFit/>
          </a:bodyPr>
          <a:lstStyle/>
          <a:p>
            <a:r>
              <a:rPr lang="fr-FR" sz="1200" b="1" dirty="0">
                <a:solidFill>
                  <a:srgbClr val="324055"/>
                </a:solidFill>
                <a:latin typeface="Verdana" panose="020B0604030504040204" pitchFamily="34" charset="0"/>
                <a:ea typeface="Verdana" panose="020B0604030504040204" pitchFamily="34" charset="0"/>
              </a:rPr>
              <a:t>+4.2 °C</a:t>
            </a:r>
          </a:p>
        </p:txBody>
      </p:sp>
      <p:sp>
        <p:nvSpPr>
          <p:cNvPr id="132" name="ZoneTexte 131">
            <a:extLst>
              <a:ext uri="{FF2B5EF4-FFF2-40B4-BE49-F238E27FC236}">
                <a16:creationId xmlns:a16="http://schemas.microsoft.com/office/drawing/2014/main" id="{5CA1E91A-5024-470A-8ED6-CEFD5C7BE209}"/>
              </a:ext>
            </a:extLst>
          </p:cNvPr>
          <p:cNvSpPr txBox="1"/>
          <p:nvPr/>
        </p:nvSpPr>
        <p:spPr>
          <a:xfrm>
            <a:off x="8946712" y="3616201"/>
            <a:ext cx="845103" cy="276999"/>
          </a:xfrm>
          <a:prstGeom prst="rect">
            <a:avLst/>
          </a:prstGeom>
          <a:noFill/>
        </p:spPr>
        <p:txBody>
          <a:bodyPr wrap="none" rtlCol="0">
            <a:spAutoFit/>
          </a:bodyPr>
          <a:lstStyle/>
          <a:p>
            <a:r>
              <a:rPr lang="fr-FR" sz="1200" b="1" dirty="0">
                <a:solidFill>
                  <a:srgbClr val="324055"/>
                </a:solidFill>
                <a:latin typeface="Verdana" panose="020B0604030504040204" pitchFamily="34" charset="0"/>
                <a:ea typeface="Verdana" panose="020B0604030504040204" pitchFamily="34" charset="0"/>
              </a:rPr>
              <a:t>+3.0 °C</a:t>
            </a:r>
          </a:p>
        </p:txBody>
      </p:sp>
      <p:sp>
        <p:nvSpPr>
          <p:cNvPr id="133" name="ZoneTexte 132">
            <a:extLst>
              <a:ext uri="{FF2B5EF4-FFF2-40B4-BE49-F238E27FC236}">
                <a16:creationId xmlns:a16="http://schemas.microsoft.com/office/drawing/2014/main" id="{A7B362A0-00F8-4A81-8528-E54E8691B140}"/>
              </a:ext>
            </a:extLst>
          </p:cNvPr>
          <p:cNvSpPr txBox="1"/>
          <p:nvPr/>
        </p:nvSpPr>
        <p:spPr>
          <a:xfrm>
            <a:off x="8946712" y="4150073"/>
            <a:ext cx="845103" cy="276999"/>
          </a:xfrm>
          <a:prstGeom prst="rect">
            <a:avLst/>
          </a:prstGeom>
          <a:noFill/>
        </p:spPr>
        <p:txBody>
          <a:bodyPr wrap="none" rtlCol="0">
            <a:spAutoFit/>
          </a:bodyPr>
          <a:lstStyle/>
          <a:p>
            <a:r>
              <a:rPr lang="fr-FR" sz="1200" b="1" dirty="0">
                <a:solidFill>
                  <a:srgbClr val="324055"/>
                </a:solidFill>
                <a:latin typeface="Verdana" panose="020B0604030504040204" pitchFamily="34" charset="0"/>
                <a:ea typeface="Verdana" panose="020B0604030504040204" pitchFamily="34" charset="0"/>
              </a:rPr>
              <a:t>+2.0 °C</a:t>
            </a:r>
          </a:p>
        </p:txBody>
      </p:sp>
      <p:sp>
        <p:nvSpPr>
          <p:cNvPr id="134" name="ZoneTexte 133">
            <a:extLst>
              <a:ext uri="{FF2B5EF4-FFF2-40B4-BE49-F238E27FC236}">
                <a16:creationId xmlns:a16="http://schemas.microsoft.com/office/drawing/2014/main" id="{C9244BF0-DCCB-4657-98C8-66E4A5B6BB15}"/>
              </a:ext>
            </a:extLst>
          </p:cNvPr>
          <p:cNvSpPr txBox="1"/>
          <p:nvPr/>
        </p:nvSpPr>
        <p:spPr>
          <a:xfrm>
            <a:off x="8946712" y="4686408"/>
            <a:ext cx="845103" cy="276999"/>
          </a:xfrm>
          <a:prstGeom prst="rect">
            <a:avLst/>
          </a:prstGeom>
          <a:noFill/>
        </p:spPr>
        <p:txBody>
          <a:bodyPr wrap="none" rtlCol="0">
            <a:spAutoFit/>
          </a:bodyPr>
          <a:lstStyle/>
          <a:p>
            <a:r>
              <a:rPr lang="fr-FR" sz="1200" b="1" dirty="0">
                <a:solidFill>
                  <a:srgbClr val="324055"/>
                </a:solidFill>
                <a:latin typeface="Verdana" panose="020B0604030504040204" pitchFamily="34" charset="0"/>
                <a:ea typeface="Verdana" panose="020B0604030504040204" pitchFamily="34" charset="0"/>
              </a:rPr>
              <a:t>+0.8 °C</a:t>
            </a:r>
          </a:p>
        </p:txBody>
      </p:sp>
    </p:spTree>
    <p:extLst>
      <p:ext uri="{BB962C8B-B14F-4D97-AF65-F5344CB8AC3E}">
        <p14:creationId xmlns:p14="http://schemas.microsoft.com/office/powerpoint/2010/main" val="238736040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476</TotalTime>
  <Words>2513</Words>
  <Application>Microsoft Office PowerPoint</Application>
  <PresentationFormat>Grand écran</PresentationFormat>
  <Paragraphs>438</Paragraphs>
  <Slides>32</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32</vt:i4>
      </vt:variant>
    </vt:vector>
  </HeadingPairs>
  <TitlesOfParts>
    <vt:vector size="39" baseType="lpstr">
      <vt:lpstr>Arial</vt:lpstr>
      <vt:lpstr>Calibri</vt:lpstr>
      <vt:lpstr>Calibri Light</vt:lpstr>
      <vt:lpstr>Times New Roman</vt:lpstr>
      <vt:lpstr>Verdana</vt:lpstr>
      <vt:lpstr>Wingdings</vt:lpstr>
      <vt:lpstr>Thème Office</vt:lpstr>
      <vt:lpstr>Formation CLIMESSENCES  – Mode Expert –</vt:lpstr>
      <vt:lpstr>Introduction au modèle IKS</vt:lpstr>
      <vt:lpstr>Introduction au modèle IKS</vt:lpstr>
      <vt:lpstr>Introduction au modèle IKS</vt:lpstr>
      <vt:lpstr>Introduction au modèle IKS</vt:lpstr>
      <vt:lpstr>Introduction au modèle IKS</vt:lpstr>
      <vt:lpstr>Introduction au modèle IKS</vt:lpstr>
      <vt:lpstr>Introduction au modèle IKS</vt:lpstr>
      <vt:lpstr>Introduction au modèle IKS</vt:lpstr>
      <vt:lpstr>Introduction au modèle IKS</vt:lpstr>
      <vt:lpstr>Introduction au modèle IKS</vt:lpstr>
      <vt:lpstr>Introduction au modèle IKS</vt:lpstr>
      <vt:lpstr>Introduction au modèle IKS</vt:lpstr>
      <vt:lpstr>Introduction au modèle IKS</vt:lpstr>
      <vt:lpstr>Analogies climatiques</vt:lpstr>
      <vt:lpstr>L’analogie climatique</vt:lpstr>
      <vt:lpstr>L’analogie climatique</vt:lpstr>
      <vt:lpstr>L’analogie climatique</vt:lpstr>
      <vt:lpstr>L’analogie climatique</vt:lpstr>
      <vt:lpstr>Limites du modèle IKS (indicateurs)</vt:lpstr>
      <vt:lpstr>Les limites du modèles IKS</vt:lpstr>
      <vt:lpstr>Les limites du modèles IKS</vt:lpstr>
      <vt:lpstr>Les limites du modèles IKS</vt:lpstr>
      <vt:lpstr>Compatibilité climatique</vt:lpstr>
      <vt:lpstr>La compatibilité climatique</vt:lpstr>
      <vt:lpstr>La compatibilité climatique</vt:lpstr>
      <vt:lpstr>Limites du modèle IKS (compatibilité)</vt:lpstr>
      <vt:lpstr>Les limites du modèle IKS</vt:lpstr>
      <vt:lpstr>Les limites du modèle IKS</vt:lpstr>
      <vt:lpstr>Les limites du modèle IKS</vt:lpstr>
      <vt:lpstr>Les limites du modèle IKS</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PIBOULE Alexandre</dc:creator>
  <cp:lastModifiedBy>PIBOULE Alexandre</cp:lastModifiedBy>
  <cp:revision>60</cp:revision>
  <dcterms:created xsi:type="dcterms:W3CDTF">2020-10-10T11:21:10Z</dcterms:created>
  <dcterms:modified xsi:type="dcterms:W3CDTF">2021-06-30T10:00:25Z</dcterms:modified>
</cp:coreProperties>
</file>